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4" r:id="rId5"/>
    <p:sldId id="287" r:id="rId6"/>
    <p:sldId id="266" r:id="rId7"/>
    <p:sldId id="286" r:id="rId8"/>
    <p:sldId id="267" r:id="rId9"/>
    <p:sldId id="28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5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2:13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2844 24575,'3'-2'0,"-1"1"0,0-1 0,1-1 0,-1 1 0,0 0 0,0-1 0,0 1 0,0-1 0,3-4 0,3-5 0,60-61 0,149-118 0,-170 150 0,-1-3 0,-1-3 0,-2-3 0,55-82 0,136-256 0,-89 142 0,62-112 0,-157 262 0,4 4 0,113-151 0,-157 230 0,285-336 0,-235 287 0,0 4 0,4 3 0,77-48 0,-88 71 0,2 5 0,0 2 0,87-21 0,-61 30 0,155-1 0,-157 20 0,1 6 0,-1 5 0,0 5 0,108 47 0,-126-41 0,15 6 0,133 81 0,-191-98 0,-1 1 0,24 28 0,14 13 0,29 9 0,114 63 0,-130-87 0,-13 3 0,-42-33 0,0 0 0,1-1 0,23 13 0,97 26 0,-123-45 31,0 0 1,0 1-1,16 12 0,-17-10-403,2 0-1,-1-1 1,13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2:14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24575,'1'10'0,"0"0"0,1 0 0,0 0 0,1 0 0,-1 0 0,1 0 0,0-1 0,6 15 0,7 21 0,3 14 0,-14-45 0,1 1 0,-1 0 0,-1 1 0,0-1 0,-1 1 0,0 0 0,2 29 0,-5-44 0,0 1 0,0-1 0,0 0 0,0 1 0,0-1 0,-1 1 0,1-1 0,-1 0 0,1 1 0,0-1 0,-1 0 0,0 0 0,1 0 0,-1 1 0,0-1 0,0 0 0,1 0 0,-1 0 0,0-1 0,1 1 0,-2 0 0,2 0 0,-1-1 0,0 1 0,0 0 0,0-1 0,1 1 0,-2-1 0,0 1 0,-35 7 0,23-5 0,-29 10 0,-32 6 0,33-3-1365,28-10-5461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2:1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159 140 24575,'1'1'0,"0"0"0,0-1 0,1 1 0,-1 0 0,0 0 0,0 0 0,0 0 0,0 0 0,0 1 0,0-1 0,0 0 0,-1 1 0,2-1 0,-1 1 0,-1-1 0,2 3 0,13 32 0,-13-30 0,77 159 0,-24-56 0,-34-62 0,29 84 0,-44-114 0,-2 0 0,1 0 0,-1 1 0,-1 0 0,0 0 0,-1 0 0,0 1 0,0 36 0,-2-54 0,0 1 0,0 0 0,-1 0 0,0 0 0,1-1 0,0 1 0,-1 0 0,0-1 0,1 1 0,-1 0 0,0-1 0,1 1 0,-1-1 0,0 0 0,0 1 0,0-1 0,0 0 0,0 0 0,0 0 0,0 0 0,0 0 0,0 0 0,0 0 0,-1 0 0,1-1 0,0 1 0,0-1 0,0 1 0,-2-1 0,-7 3 0,0-1 0,0-1 0,-10 0 0,-6 1 0,-8 7 0,-33 15 0,56-19 0,0 0 0,1 2 0,0-1 0,0 2 0,0 0 0,0 1 0,-9 12 0,9-11 0,17-25 0,5-9 0,9-30 0,1 2 0,31-54 0,-43 89 0,-1 0 0,-1-1 0,9-25 0,-15 37 0,1-1 0,-1 0 0,0-1 0,0 1 0,-1 0 0,0-1 0,1 1 0,-2-1 0,1 1 0,-1-1 0,0 0 0,-1-12 0,1 17 0,0 1 0,-1-1 0,0 0 0,0 1 0,0-1 0,1 1 0,-2 0 0,2 0 0,-2-1 0,1 1 0,0 0 0,-1 0 0,1 0 0,-1 1 0,-1-3 0,-28-22 0,8 7 0,11 6 0,0-1 0,0-1 0,1-1 0,0-1 0,-16-34 0,-37-104 0,32 83 0,23 58 0,3-1 0,-1 0 0,1 0 0,0-1 0,-6-23 0,12 39 0,0 1 0,0-1 0,1 0 0,-1 0 0,0 1 0,0-1 0,0 0 0,0 0 0,0 0 0,0 0 0,1 1 0,-1-1 0,0 0 0,0 0 0,1 0 0,-1 0 0,0 0 0,0 0 0,0 0 0,0 0 0,0 0 0,1 0 0,-1 0 0,0 0 0,1 0 0,-1 0 0,0 0 0,0 0 0,0 0 0,0 0 0,0 0 0,0 0 0,1-1 0,-1 1 0,0 0 0,0 0 0,1 0 0,-1 0 0,0-1 0,0 1 0,0 0 0,0 0 0,0 0 0,0-1 0,0 1 0,0 0 0,1 0 0,-1-1 0,0 1 0,0 0 0,0-1 0,0 1 0,0 0 0,0 0 0,0-1 0,0 1 0,0 0 0,0-1 0,0 1 0,0 0 0,0 0 0,0-1 0,0 1 0,0 0 0,0-1 0,0 1 0,15 14 0,14 26 0,-2 1 0,-1 2 0,-1 1 0,-2 2 0,-1 2 0,-1 1 0,-2 1 0,21 78 0,-32-98 0,-1-1 0,-1 2 0,-1-1 0,-1 1 0,2 35 0,-5-45 0,-1 1 0,0-1 0,-1 1 0,-1-1 0,-1 0 0,0 0 0,0 0 0,-8 25 0,10-42 0,-7 32 0,9-29 0,9-20 0,16-38 0,32-78 0,-14 24 0,-44 104 0,1 0 0,-1 0 0,0 1 0,1-1 0,-1 0 0,0 0 0,0 0 0,0 1 0,1-1 0,-1 0 0,1 1 0,-1-1 0,1 0 0,-1 1 0,0-1 0,1 1 0,0-1 0,-1 1 0,0-1 0,1 1 0,0 0 0,-1-1 0,0 1 0,1 0 0,0-1 0,-1 1 0,1 0 0,-1 0 0,2 0 0,-2 1 0,0 1 0,-1 0 0,1-1 0,0 1 0,0-1 0,0 1 0,0-1 0,-1 1 0,1-1 0,-1 1 0,1-1 0,0 0 0,-1 1 0,0-1 0,1 0 0,-2 2 0,-8 14 15,-1 0 0,0-2 0,0 0 0,-1-1 0,0-1-1,-1 0 1,0-1 0,-17 10 0,13-9-315,1 2 0,-1 0 1,2 1-1,-23 29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9:15:11.87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0 856 24575,'137'-3'0,"144"6"0,-219 6 0,-41-5 0,1-1 0,24 0 0,747-4 0,-618-18 0,-148 17 0,0-1 0,48-12 0,23-3 0,205-35 0,-174 8 0,-43 22 0,-58 17 0,-1-1 0,38-16 0,-18 4 0,-34 15 0,0-1 0,0-1 0,-1 0 0,1 0 0,-1-2 0,-1 1 0,18-16 0,-6 3 0,39-26 0,2-2 0,-47 35 0,0 2 0,30-16 0,-31 18 0,-1 1 0,0-2 0,0 0 0,16-16 0,111-97 0,-130 112 0,0 1 0,1 0 0,1 1 0,-1 0 0,19-8 0,21-14 0,-30 18 0,0 1 0,0 1 0,1 1 0,37-10 0,-40 14 0,59-28 0,-60 29 0,-7 1 0,1 0 0,0 1 0,0 1 0,23-1 0,-34 3 0,1 0 0,-1 0 0,0 1 0,1-1 0,-1 1 0,0 0 0,0 0 0,1 0 0,-1 0 0,0 1 0,0-1 0,0 1 0,-1 0 0,1-1 0,0 1 0,0 1 0,-1-1 0,0 0 0,1 1 0,-1-1 0,0 1 0,0 0 0,0 0 0,2 4 0,5 12 0,-4-11 0,0 1 0,-1 0 0,0-1 0,-1 2 0,0-1 0,0 0 0,-1 0 0,0 1 0,1 18 0,-2 19 0,11 82 0,-8-89 0,-1 0 0,-5 77 0,-1-68 0,6 61 0,6-49 0,-5-40 0,-1 0 0,0 27 0,-4 825 0,-19-722 0,23 8 0,-5 118 0,-16-153 0,10-81 0,2-1 0,0 53 0,7 18-1365,-1-97-5461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19:16:08.53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1 533 24575,'1422'0'0,"-1271"20"0,-40-22 0,82 4 0,-131 7 0,-41-5 0,1-1 0,24 0 0,0-4 0,-4 0 0,-1 2 0,77 11 0,3 2 0,-41-6 0,-29-4 0,93-5 0,-87-1 0,58 6 0,-54 5 0,-40-5 0,0-1 0,28 0 0,520-4 0,-550 0 0,-1-1 0,27-6 0,5-1 0,-10 4 0,3-1 0,64-1 0,-24 9 0,118-4 0,-140-7 0,-40 5 0,0 1 0,27-1 0,86-14 0,-54 7 0,-28 2 0,-35 6 0,1-1 0,-1-1 0,27-12 0,30-7 0,18-1 0,-1-4 0,87-40 0,-152 58 0,102-39 0,-94 41 0,1 2 0,63-5 0,17-7 0,-99 16 0,0-1 0,0-1 0,30-13 0,31-8 0,53-10 0,-98 26 0,127-36 0,-121 37 0,57-5 0,-74 10 0,0 0 0,25-8 0,36-6 0,19 1 0,-66 10 0,1 1 0,58-1 0,54 5 0,121 5 0,-257-1 0,-1 1 0,1 0 0,-1 0 0,0 1 0,0 0 0,0 1 0,-1 0 0,0 1 0,19 13 0,-2 2 0,0 2 0,24 26 0,-24-23 0,-18-18 0,0 0 0,0 1 0,-1 0 0,-1 1 0,1-1 0,-2 1 0,7 13 0,28 87 0,-11-26 0,-16-54 0,-10-24 0,-1 0 0,0 0 0,-1 0 0,1 1 0,-1-1 0,-1 1 0,1-1 0,0 11 0,8 56 0,-6-47 0,2 45 0,-7 1333 0,20-1272 0,-9-43 0,-6-61 0,2 45 0,-6-8 0,13 97 0,-8-67-1365,-5-79-5461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10" Type="http://schemas.openxmlformats.org/officeDocument/2006/relationships/image" Target="../media/image6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.microsoft.com/ko-kr/windows/win32/direct3dhlsl/dx-graphics-hlsl-per-component-mat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08.</a:t>
            </a:r>
            <a:r>
              <a:rPr lang="ko-KR" altLang="en-US" dirty="0"/>
              <a:t> </a:t>
            </a:r>
            <a:r>
              <a:rPr lang="en-US" altLang="ko-KR" dirty="0"/>
              <a:t>Normal Mapping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NormalMap</a:t>
            </a:r>
            <a:r>
              <a:rPr lang="ko-KR" altLang="en-US" dirty="0"/>
              <a:t>의 필요성을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접선공간</a:t>
            </a:r>
            <a:r>
              <a:rPr lang="en-US" altLang="ko-KR" dirty="0"/>
              <a:t>(Tangent Space)</a:t>
            </a:r>
            <a:r>
              <a:rPr lang="ko-KR" altLang="en-US" dirty="0"/>
              <a:t>과 </a:t>
            </a:r>
            <a:r>
              <a:rPr lang="en-US" altLang="ko-KR" dirty="0"/>
              <a:t>Normal Map</a:t>
            </a:r>
            <a:r>
              <a:rPr lang="ko-KR" altLang="en-US" dirty="0"/>
              <a:t> </a:t>
            </a:r>
            <a:r>
              <a:rPr lang="en-US" altLang="ko-KR" dirty="0"/>
              <a:t>Texture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기저벡터와 공간변환을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r>
              <a:rPr lang="en-US" altLang="ko-KR" dirty="0"/>
              <a:t>4. Vertex Format </a:t>
            </a:r>
            <a:r>
              <a:rPr lang="ko-KR" altLang="en-US" dirty="0"/>
              <a:t>을 </a:t>
            </a:r>
            <a:r>
              <a:rPr lang="en-US" altLang="ko-KR" dirty="0"/>
              <a:t>3D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텍스처좌표</a:t>
            </a:r>
            <a:r>
              <a:rPr lang="en-US" altLang="ko-KR" dirty="0"/>
              <a:t>,TBN</a:t>
            </a:r>
            <a:r>
              <a:rPr lang="ko-KR" altLang="en-US" dirty="0"/>
              <a:t>벡터 로 구성하고 각 </a:t>
            </a:r>
            <a:r>
              <a:rPr lang="en-US" altLang="ko-KR" dirty="0"/>
              <a:t>Vertex</a:t>
            </a:r>
            <a:r>
              <a:rPr lang="ko-KR" altLang="en-US" dirty="0"/>
              <a:t> 데이터를 손코딩으로 입력합니다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NormalMap</a:t>
            </a:r>
            <a:r>
              <a:rPr lang="ko-KR" altLang="en-US" dirty="0"/>
              <a:t> 에서 샘플링한 </a:t>
            </a:r>
            <a:r>
              <a:rPr lang="en-US" altLang="ko-KR" dirty="0"/>
              <a:t>Normal</a:t>
            </a:r>
            <a:r>
              <a:rPr lang="ko-KR" altLang="en-US" dirty="0"/>
              <a:t>을 기저벡터</a:t>
            </a:r>
            <a:r>
              <a:rPr lang="en-US" altLang="ko-KR" dirty="0"/>
              <a:t>(TBN) </a:t>
            </a:r>
            <a:r>
              <a:rPr lang="ko-KR" altLang="en-US" dirty="0"/>
              <a:t>를 활용한 변환으로 </a:t>
            </a:r>
            <a:r>
              <a:rPr lang="ko-KR" altLang="en-US" dirty="0" err="1"/>
              <a:t>라이팅</a:t>
            </a:r>
            <a:r>
              <a:rPr lang="ko-KR" altLang="en-US" dirty="0"/>
              <a:t> 처리합니다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 startAt="3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C6696-151F-28B1-7125-793529DB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 Polygon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D65F5-43AB-4423-0FD3-5F3211022445}"/>
              </a:ext>
            </a:extLst>
          </p:cNvPr>
          <p:cNvSpPr txBox="1"/>
          <p:nvPr/>
        </p:nvSpPr>
        <p:spPr>
          <a:xfrm>
            <a:off x="283479" y="1530853"/>
            <a:ext cx="1162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HighPolygon</a:t>
            </a:r>
            <a:r>
              <a:rPr lang="ko-KR" altLang="en-US" dirty="0"/>
              <a:t>이 의미 </a:t>
            </a:r>
            <a:r>
              <a:rPr lang="ko-KR" altLang="en-US" dirty="0" err="1"/>
              <a:t>하는것은</a:t>
            </a:r>
            <a:r>
              <a:rPr lang="en-US" altLang="ko-KR" dirty="0"/>
              <a:t>???  </a:t>
            </a:r>
            <a:r>
              <a:rPr lang="ko-KR" altLang="en-US" dirty="0"/>
              <a:t>삼각형 수가 늘어날수록 </a:t>
            </a:r>
            <a:r>
              <a:rPr lang="en-US" altLang="ko-KR" dirty="0"/>
              <a:t>Vertex </a:t>
            </a:r>
            <a:r>
              <a:rPr lang="ko-KR" altLang="en-US" dirty="0"/>
              <a:t>와 </a:t>
            </a:r>
            <a:r>
              <a:rPr lang="en-US" altLang="ko-KR" dirty="0"/>
              <a:t>Pixel Shader</a:t>
            </a:r>
            <a:r>
              <a:rPr lang="ko-KR" altLang="en-US" dirty="0"/>
              <a:t>의 실행 횟수도 늘어난다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삼각형을 줄이면 </a:t>
            </a:r>
            <a:r>
              <a:rPr lang="en-US" altLang="ko-KR" dirty="0"/>
              <a:t>Vertex </a:t>
            </a:r>
            <a:r>
              <a:rPr lang="en-US" altLang="ko-KR" dirty="0" err="1"/>
              <a:t>Nomal</a:t>
            </a:r>
            <a:r>
              <a:rPr lang="ko-KR" altLang="en-US" dirty="0"/>
              <a:t>이 줄어들어</a:t>
            </a:r>
            <a:r>
              <a:rPr lang="en-US" altLang="ko-KR" dirty="0"/>
              <a:t> </a:t>
            </a:r>
            <a:r>
              <a:rPr lang="ko-KR" altLang="en-US" dirty="0"/>
              <a:t>음영의 디테일이 사라진다</a:t>
            </a:r>
            <a:r>
              <a:rPr lang="en-US" altLang="ko-KR" dirty="0"/>
              <a:t>.. Small &amp; High Detail 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텍스처에 </a:t>
            </a:r>
            <a:r>
              <a:rPr lang="en-US" altLang="ko-KR" dirty="0" err="1"/>
              <a:t>HighPoly</a:t>
            </a:r>
            <a:r>
              <a:rPr lang="en-US" altLang="ko-KR" dirty="0"/>
              <a:t> </a:t>
            </a:r>
            <a:r>
              <a:rPr lang="ko-KR" altLang="en-US" dirty="0" err="1"/>
              <a:t>노말을</a:t>
            </a:r>
            <a:r>
              <a:rPr lang="ko-KR" altLang="en-US" dirty="0"/>
              <a:t> 따로 저장하여 </a:t>
            </a:r>
            <a:r>
              <a:rPr lang="en-US" altLang="ko-KR" dirty="0" err="1"/>
              <a:t>PixelShader</a:t>
            </a:r>
            <a:r>
              <a:rPr lang="ko-KR" altLang="en-US" dirty="0"/>
              <a:t>에서 </a:t>
            </a:r>
            <a:r>
              <a:rPr lang="ko-KR" altLang="en-US" dirty="0" err="1"/>
              <a:t>샘플링하여</a:t>
            </a:r>
            <a:r>
              <a:rPr lang="ko-KR" altLang="en-US" dirty="0"/>
              <a:t> 픽셀의 </a:t>
            </a:r>
            <a:r>
              <a:rPr lang="en-US" altLang="ko-KR" dirty="0" err="1"/>
              <a:t>NormalVector</a:t>
            </a:r>
            <a:r>
              <a:rPr lang="ko-KR" altLang="en-US" dirty="0"/>
              <a:t>로 사용하자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사람 근육의 힘줄 </a:t>
            </a:r>
            <a:r>
              <a:rPr lang="en-US" altLang="ko-KR" dirty="0"/>
              <a:t>, </a:t>
            </a:r>
            <a:r>
              <a:rPr lang="ko-KR" altLang="en-US" dirty="0"/>
              <a:t>돌 이나 나무의 세부 쪼개짐 등등</a:t>
            </a:r>
          </a:p>
        </p:txBody>
      </p:sp>
      <p:pic>
        <p:nvPicPr>
          <p:cNvPr id="1036" name="Picture 12" descr="Adding Normal Map to a Leupold Mk4 CQ/T model">
            <a:extLst>
              <a:ext uri="{FF2B5EF4-FFF2-40B4-BE49-F238E27FC236}">
                <a16:creationId xmlns:a16="http://schemas.microsoft.com/office/drawing/2014/main" id="{40D7B6E5-FF7D-D55A-B44E-34E23A60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9" y="2806827"/>
            <a:ext cx="8080188" cy="30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라인, 도표, 그림이(가) 표시된 사진&#10;&#10;자동 생성된 설명">
            <a:extLst>
              <a:ext uri="{FF2B5EF4-FFF2-40B4-BE49-F238E27FC236}">
                <a16:creationId xmlns:a16="http://schemas.microsoft.com/office/drawing/2014/main" id="{481F4FC0-E165-4BC2-EA25-810FF43A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66" y="3209508"/>
            <a:ext cx="2646829" cy="2060745"/>
          </a:xfrm>
          <a:prstGeom prst="rect">
            <a:avLst/>
          </a:prstGeom>
        </p:spPr>
      </p:pic>
      <p:pic>
        <p:nvPicPr>
          <p:cNvPr id="6" name="Picture 2" descr="Surfaces displaying per-surface normal and per-fragment normals for normal mapping in OpenGL">
            <a:extLst>
              <a:ext uri="{FF2B5EF4-FFF2-40B4-BE49-F238E27FC236}">
                <a16:creationId xmlns:a16="http://schemas.microsoft.com/office/drawing/2014/main" id="{422C20F0-C5F1-730C-2546-2D5B18BE4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41927"/>
          <a:stretch/>
        </p:blipFill>
        <p:spPr bwMode="auto">
          <a:xfrm>
            <a:off x="3444629" y="5676900"/>
            <a:ext cx="2407427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urfaces displaying per-surface normal and per-fragment normals for normal mapping in OpenGL">
            <a:extLst>
              <a:ext uri="{FF2B5EF4-FFF2-40B4-BE49-F238E27FC236}">
                <a16:creationId xmlns:a16="http://schemas.microsoft.com/office/drawing/2014/main" id="{E5850690-A6FE-116D-8D0A-FA3FDE292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1"/>
          <a:stretch/>
        </p:blipFill>
        <p:spPr bwMode="auto">
          <a:xfrm>
            <a:off x="5916102" y="5676900"/>
            <a:ext cx="2511611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5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7D8E5BC-6FB7-BE15-EE96-5212AA9D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4" y="3378127"/>
            <a:ext cx="3454858" cy="27650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687F27-0FD0-34B7-A7AC-DE345E32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접선공간</a:t>
            </a:r>
            <a:r>
              <a:rPr lang="en-US" altLang="ko-KR" dirty="0"/>
              <a:t>(Tangent Space)</a:t>
            </a:r>
            <a:r>
              <a:rPr lang="ko-KR" altLang="en-US" dirty="0"/>
              <a:t>과 데이터</a:t>
            </a:r>
          </a:p>
        </p:txBody>
      </p:sp>
      <p:pic>
        <p:nvPicPr>
          <p:cNvPr id="4" name="그림 3" descr="블루, 패턴, 다채로움, 일렉트릭 블루이(가) 표시된 사진&#10;&#10;자동 생성된 설명">
            <a:extLst>
              <a:ext uri="{FF2B5EF4-FFF2-40B4-BE49-F238E27FC236}">
                <a16:creationId xmlns:a16="http://schemas.microsoft.com/office/drawing/2014/main" id="{C23CC29C-321E-71CD-2FE4-C75DCDB01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316" y="2712270"/>
            <a:ext cx="3845606" cy="384560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1BFF671-1B28-BB84-97C7-C04DDC6D485B}"/>
              </a:ext>
            </a:extLst>
          </p:cNvPr>
          <p:cNvCxnSpPr>
            <a:cxnSpLocks/>
          </p:cNvCxnSpPr>
          <p:nvPr/>
        </p:nvCxnSpPr>
        <p:spPr>
          <a:xfrm flipV="1">
            <a:off x="2733709" y="4776003"/>
            <a:ext cx="0" cy="483069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AA5C5FE-46BD-8ACE-63CD-0FC9F401CBF3}"/>
              </a:ext>
            </a:extLst>
          </p:cNvPr>
          <p:cNvCxnSpPr>
            <a:cxnSpLocks/>
          </p:cNvCxnSpPr>
          <p:nvPr/>
        </p:nvCxnSpPr>
        <p:spPr>
          <a:xfrm flipV="1">
            <a:off x="2850940" y="4635073"/>
            <a:ext cx="0" cy="480148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1BEE841-A569-8338-CDBD-3EC072649648}"/>
              </a:ext>
            </a:extLst>
          </p:cNvPr>
          <p:cNvCxnSpPr>
            <a:cxnSpLocks/>
          </p:cNvCxnSpPr>
          <p:nvPr/>
        </p:nvCxnSpPr>
        <p:spPr>
          <a:xfrm flipV="1">
            <a:off x="2956304" y="4474123"/>
            <a:ext cx="0" cy="461231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AB945E-EBB0-34EA-15A5-30DE72185F87}"/>
              </a:ext>
            </a:extLst>
          </p:cNvPr>
          <p:cNvSpPr txBox="1"/>
          <p:nvPr/>
        </p:nvSpPr>
        <p:spPr>
          <a:xfrm>
            <a:off x="40394" y="3103480"/>
            <a:ext cx="10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</a:rPr>
              <a:t>Color.Blue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D6F68-86AC-3D08-B86A-BE709442386D}"/>
              </a:ext>
            </a:extLst>
          </p:cNvPr>
          <p:cNvSpPr txBox="1"/>
          <p:nvPr/>
        </p:nvSpPr>
        <p:spPr>
          <a:xfrm>
            <a:off x="1935278" y="3103480"/>
            <a:ext cx="99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Color.Red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98C03-59EF-CCAD-87F9-C2B9086DB2B1}"/>
              </a:ext>
            </a:extLst>
          </p:cNvPr>
          <p:cNvSpPr txBox="1"/>
          <p:nvPr/>
        </p:nvSpPr>
        <p:spPr>
          <a:xfrm>
            <a:off x="2284512" y="6044802"/>
            <a:ext cx="117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Color.Green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4F5E-4A40-F251-91B9-59BDD09FA26E}"/>
              </a:ext>
            </a:extLst>
          </p:cNvPr>
          <p:cNvSpPr txBox="1"/>
          <p:nvPr/>
        </p:nvSpPr>
        <p:spPr>
          <a:xfrm>
            <a:off x="403720" y="3407998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ormal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1BC61-83E5-90B2-23F7-07C5364874C8}"/>
              </a:ext>
            </a:extLst>
          </p:cNvPr>
          <p:cNvSpPr txBox="1"/>
          <p:nvPr/>
        </p:nvSpPr>
        <p:spPr>
          <a:xfrm>
            <a:off x="2267322" y="344433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angent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41019-16F9-9548-6BB0-58B9347289AF}"/>
              </a:ext>
            </a:extLst>
          </p:cNvPr>
          <p:cNvSpPr txBox="1"/>
          <p:nvPr/>
        </p:nvSpPr>
        <p:spPr>
          <a:xfrm>
            <a:off x="2623771" y="572041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iTangent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BiNormal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A3C11-357A-85DE-0A27-7D2CFD81774C}"/>
              </a:ext>
            </a:extLst>
          </p:cNvPr>
          <p:cNvSpPr txBox="1"/>
          <p:nvPr/>
        </p:nvSpPr>
        <p:spPr>
          <a:xfrm>
            <a:off x="156950" y="1690688"/>
            <a:ext cx="1191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물체</a:t>
            </a:r>
            <a:r>
              <a:rPr lang="en-US" altLang="ko-KR" dirty="0"/>
              <a:t>(</a:t>
            </a:r>
            <a:r>
              <a:rPr lang="ko-KR" altLang="en-US" dirty="0"/>
              <a:t>오브젝트</a:t>
            </a:r>
            <a:r>
              <a:rPr lang="en-US" altLang="ko-KR" dirty="0"/>
              <a:t>)</a:t>
            </a:r>
            <a:r>
              <a:rPr lang="ko-KR" altLang="en-US" dirty="0"/>
              <a:t>의 어떤 곳 에도 텍스처가 적용될 수 있다</a:t>
            </a:r>
            <a:r>
              <a:rPr lang="en-US" altLang="ko-KR" dirty="0"/>
              <a:t>. </a:t>
            </a:r>
            <a:r>
              <a:rPr lang="ko-KR" altLang="en-US" dirty="0"/>
              <a:t>그러므로 오브젝트 </a:t>
            </a:r>
            <a:r>
              <a:rPr lang="ko-KR" altLang="en-US" dirty="0">
                <a:solidFill>
                  <a:srgbClr val="FF0000"/>
                </a:solidFill>
              </a:rPr>
              <a:t>표면 기준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접선공간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의 법선 벡터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C00000"/>
                </a:solidFill>
              </a:rPr>
              <a:t>이 표면에서의 법선</a:t>
            </a:r>
            <a:r>
              <a:rPr lang="en-US" altLang="ko-KR" dirty="0">
                <a:solidFill>
                  <a:srgbClr val="C00000"/>
                </a:solidFill>
              </a:rPr>
              <a:t>(Normal) </a:t>
            </a:r>
            <a:r>
              <a:rPr lang="ko-KR" altLang="en-US" dirty="0">
                <a:solidFill>
                  <a:srgbClr val="C00000"/>
                </a:solidFill>
              </a:rPr>
              <a:t>벡터 </a:t>
            </a:r>
            <a:r>
              <a:rPr lang="ko-KR" altLang="en-US" dirty="0"/>
              <a:t>를 텍스처에 </a:t>
            </a:r>
            <a:r>
              <a:rPr lang="en-US" altLang="ko-KR" dirty="0"/>
              <a:t>RGB(0.0~1.0, 0.0~1.0, 0.0~1.0)</a:t>
            </a:r>
            <a:r>
              <a:rPr lang="ko-KR" altLang="en-US" dirty="0"/>
              <a:t>로 저장한다</a:t>
            </a:r>
            <a:r>
              <a:rPr lang="en-US" altLang="ko-KR" dirty="0"/>
              <a:t>. -1=0.0f ,0=0.5f ,1=1.0f  </a:t>
            </a:r>
          </a:p>
          <a:p>
            <a:r>
              <a:rPr lang="ko-KR" altLang="en-US" dirty="0"/>
              <a:t>샘플링 하여 사용할 때는 </a:t>
            </a:r>
            <a:r>
              <a:rPr lang="en-US" altLang="ko-KR" dirty="0"/>
              <a:t>RGB * 2.0 – 1.0 </a:t>
            </a:r>
            <a:r>
              <a:rPr lang="ko-KR" altLang="en-US" dirty="0"/>
              <a:t>변환하여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-1 ~ 1 </a:t>
            </a:r>
            <a:r>
              <a:rPr lang="ko-KR" altLang="en-US" dirty="0"/>
              <a:t>범위로 사용한다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A67CEA-3E18-AAD2-37AD-E0E7F1A64976}"/>
              </a:ext>
            </a:extLst>
          </p:cNvPr>
          <p:cNvGrpSpPr/>
          <p:nvPr/>
        </p:nvGrpSpPr>
        <p:grpSpPr>
          <a:xfrm>
            <a:off x="2976090" y="3736714"/>
            <a:ext cx="1612890" cy="1023840"/>
            <a:chOff x="4057755" y="3721381"/>
            <a:chExt cx="2370240" cy="10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2E687EC-E065-DF5D-4836-C65641EA6A43}"/>
                    </a:ext>
                  </a:extLst>
                </p14:cNvPr>
                <p14:cNvContentPartPr/>
                <p14:nvPr/>
              </p14:nvContentPartPr>
              <p14:xfrm>
                <a:off x="4057755" y="3721381"/>
                <a:ext cx="2338200" cy="1023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2E687EC-E065-DF5D-4836-C65641EA6A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39755" y="3703741"/>
                  <a:ext cx="237384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E9DCF1C-4DA1-41F2-0321-0213F35BD591}"/>
                    </a:ext>
                  </a:extLst>
                </p14:cNvPr>
                <p14:cNvContentPartPr/>
                <p14:nvPr/>
              </p14:nvContentPartPr>
              <p14:xfrm>
                <a:off x="6298395" y="3967981"/>
                <a:ext cx="129600" cy="164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E9DCF1C-4DA1-41F2-0321-0213F35BD5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80395" y="3950341"/>
                  <a:ext cx="165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4973199-FD29-6753-1677-EA16AEB32835}"/>
                    </a:ext>
                  </a:extLst>
                </p14:cNvPr>
                <p14:cNvContentPartPr/>
                <p14:nvPr/>
              </p14:nvContentPartPr>
              <p14:xfrm>
                <a:off x="6161595" y="3762421"/>
                <a:ext cx="227520" cy="363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4973199-FD29-6753-1677-EA16AEB328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43955" y="3744781"/>
                  <a:ext cx="263160" cy="39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17E6BBF-B596-35E8-DE4C-364301F90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3440" y="2712270"/>
            <a:ext cx="2422402" cy="2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72832-0CEB-1FBB-132B-ED494115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기저벡터</a:t>
            </a:r>
            <a:r>
              <a:rPr lang="en-US" altLang="ko-KR" dirty="0"/>
              <a:t>(Basis Vector)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AB3312-D2E8-C5ED-5A1D-845414B655C7}"/>
              </a:ext>
            </a:extLst>
          </p:cNvPr>
          <p:cNvCxnSpPr>
            <a:cxnSpLocks/>
          </p:cNvCxnSpPr>
          <p:nvPr/>
        </p:nvCxnSpPr>
        <p:spPr>
          <a:xfrm flipH="1">
            <a:off x="5056919" y="4625522"/>
            <a:ext cx="1023301" cy="37116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E62944-52AD-CAA8-839A-D399E5823057}"/>
              </a:ext>
            </a:extLst>
          </p:cNvPr>
          <p:cNvSpPr txBox="1"/>
          <p:nvPr/>
        </p:nvSpPr>
        <p:spPr>
          <a:xfrm>
            <a:off x="4503040" y="5503123"/>
            <a:ext cx="35175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물체공간에서의 기저벡터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Tangent,BiTanget,Normal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A99E92-DC6B-42B8-9BEF-FD898E158DB5}"/>
              </a:ext>
            </a:extLst>
          </p:cNvPr>
          <p:cNvGrpSpPr/>
          <p:nvPr/>
        </p:nvGrpSpPr>
        <p:grpSpPr>
          <a:xfrm>
            <a:off x="4449959" y="5779416"/>
            <a:ext cx="1646041" cy="1078584"/>
            <a:chOff x="8994606" y="3726430"/>
            <a:chExt cx="2111168" cy="141265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A7B1266-0ABC-647C-BB5F-A6E69833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4606" y="3726430"/>
              <a:ext cx="1926989" cy="141265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3020DB-ACE5-1439-CB82-F4FF36D4BD0A}"/>
                </a:ext>
              </a:extLst>
            </p:cNvPr>
            <p:cNvSpPr txBox="1"/>
            <p:nvPr/>
          </p:nvSpPr>
          <p:spPr>
            <a:xfrm>
              <a:off x="9373779" y="4773803"/>
              <a:ext cx="1731995" cy="34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</a:rPr>
                <a:t>Vector3 </a:t>
              </a:r>
              <a:r>
                <a:rPr lang="en-US" altLang="ko-KR" sz="1000" dirty="0" err="1">
                  <a:solidFill>
                    <a:schemeClr val="bg2">
                      <a:lumMod val="75000"/>
                    </a:schemeClr>
                  </a:solidFill>
                </a:rPr>
                <a:t>BiTangent</a:t>
              </a:r>
              <a:endParaRPr lang="ko-KR" alt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CB7A846-8208-8819-2CD2-BE656DEE0E17}"/>
              </a:ext>
            </a:extLst>
          </p:cNvPr>
          <p:cNvSpPr txBox="1"/>
          <p:nvPr/>
        </p:nvSpPr>
        <p:spPr>
          <a:xfrm>
            <a:off x="8181833" y="3506546"/>
            <a:ext cx="4128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VertexShader</a:t>
            </a:r>
            <a:r>
              <a:rPr lang="ko-KR" altLang="en-US" sz="1100" dirty="0"/>
              <a:t>에서 기저벡터를 월드 공간 까지 이동시키고 </a:t>
            </a:r>
            <a:r>
              <a:rPr lang="en-US" altLang="ko-KR" sz="1100" dirty="0" err="1"/>
              <a:t>PixelShader</a:t>
            </a:r>
            <a:r>
              <a:rPr lang="ko-KR" altLang="en-US" sz="1100" dirty="0"/>
              <a:t>에서 기저 벡터 기준으로 변환하는 행렬을 만든다 </a:t>
            </a:r>
            <a:endParaRPr lang="en-US" altLang="ko-KR" sz="1100" dirty="0"/>
          </a:p>
          <a:p>
            <a:endParaRPr lang="ko-KR" altLang="en-US" sz="11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834825-B1BA-4DDF-8431-32A99A4890DE}"/>
              </a:ext>
            </a:extLst>
          </p:cNvPr>
          <p:cNvGrpSpPr/>
          <p:nvPr/>
        </p:nvGrpSpPr>
        <p:grpSpPr>
          <a:xfrm>
            <a:off x="73878" y="3244763"/>
            <a:ext cx="4162541" cy="3047295"/>
            <a:chOff x="627797" y="3212886"/>
            <a:chExt cx="4162541" cy="304729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86CB9E-6701-4EEF-AF5C-98D49BCBE231}"/>
                </a:ext>
              </a:extLst>
            </p:cNvPr>
            <p:cNvGrpSpPr/>
            <p:nvPr/>
          </p:nvGrpSpPr>
          <p:grpSpPr>
            <a:xfrm>
              <a:off x="627797" y="3212886"/>
              <a:ext cx="3448786" cy="3047295"/>
              <a:chOff x="627797" y="3212886"/>
              <a:chExt cx="3448786" cy="3047295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7E2E08C2-A3C5-D04C-9811-3CD7FFBDD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797" y="3500014"/>
                <a:ext cx="3448786" cy="2760167"/>
              </a:xfrm>
              <a:prstGeom prst="rect">
                <a:avLst/>
              </a:prstGeom>
            </p:spPr>
          </p:pic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4D23C58-101C-457C-EFBA-AF075DC6A4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2632" y="4897547"/>
                <a:ext cx="0" cy="483069"/>
              </a:xfrm>
              <a:prstGeom prst="straightConnector1">
                <a:avLst/>
              </a:prstGeom>
              <a:ln w="38100">
                <a:tailEnd type="triangle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C6E17DBB-5916-146C-228A-3FD4D31938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863" y="4756617"/>
                <a:ext cx="0" cy="480148"/>
              </a:xfrm>
              <a:prstGeom prst="straightConnector1">
                <a:avLst/>
              </a:prstGeom>
              <a:ln w="38100">
                <a:tailEnd type="triangle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FB879B9C-5CD7-AD43-932A-BD5BBB6803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227" y="4595667"/>
                <a:ext cx="0" cy="461231"/>
              </a:xfrm>
              <a:prstGeom prst="straightConnector1">
                <a:avLst/>
              </a:prstGeom>
              <a:ln w="38100">
                <a:tailEnd type="triangle"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866529-CE56-B0E0-4BA6-ED5A8C3AB140}"/>
                  </a:ext>
                </a:extLst>
              </p:cNvPr>
              <p:cNvSpPr txBox="1"/>
              <p:nvPr/>
            </p:nvSpPr>
            <p:spPr>
              <a:xfrm>
                <a:off x="763884" y="3513013"/>
                <a:ext cx="6524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ormal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6825D0-5CC5-984D-9218-949A8D92431E}"/>
                  </a:ext>
                </a:extLst>
              </p:cNvPr>
              <p:cNvSpPr txBox="1"/>
              <p:nvPr/>
            </p:nvSpPr>
            <p:spPr>
              <a:xfrm>
                <a:off x="2631854" y="3551278"/>
                <a:ext cx="7521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angent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A40427-4C0F-9F0E-9F99-26B8452DAF68}"/>
                  </a:ext>
                </a:extLst>
              </p:cNvPr>
              <p:cNvSpPr txBox="1"/>
              <p:nvPr/>
            </p:nvSpPr>
            <p:spPr>
              <a:xfrm>
                <a:off x="1137493" y="3212886"/>
                <a:ext cx="15536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접선 공간의 기저벡터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657407-06A0-D6B6-E243-9128B8AAC32A}"/>
                </a:ext>
              </a:extLst>
            </p:cNvPr>
            <p:cNvSpPr txBox="1"/>
            <p:nvPr/>
          </p:nvSpPr>
          <p:spPr>
            <a:xfrm>
              <a:off x="3002694" y="5841957"/>
              <a:ext cx="1787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iTangent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BiNormal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B7A54A5-C425-494F-A6DA-3C833929230C}"/>
              </a:ext>
            </a:extLst>
          </p:cNvPr>
          <p:cNvGrpSpPr/>
          <p:nvPr/>
        </p:nvGrpSpPr>
        <p:grpSpPr>
          <a:xfrm>
            <a:off x="4633356" y="2949721"/>
            <a:ext cx="3131471" cy="2555125"/>
            <a:chOff x="4693711" y="3139055"/>
            <a:chExt cx="3131471" cy="2555125"/>
          </a:xfrm>
        </p:grpSpPr>
        <p:pic>
          <p:nvPicPr>
            <p:cNvPr id="3" name="Picture 6" descr="image">
              <a:extLst>
                <a:ext uri="{FF2B5EF4-FFF2-40B4-BE49-F238E27FC236}">
                  <a16:creationId xmlns:a16="http://schemas.microsoft.com/office/drawing/2014/main" id="{91347012-8264-D7CA-421F-C477AAE1C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153" y="3139055"/>
              <a:ext cx="3006029" cy="255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66B8F0-D793-1C14-CCCE-EF5A9137457E}"/>
                </a:ext>
              </a:extLst>
            </p:cNvPr>
            <p:cNvSpPr txBox="1"/>
            <p:nvPr/>
          </p:nvSpPr>
          <p:spPr>
            <a:xfrm>
              <a:off x="4693711" y="3250033"/>
              <a:ext cx="17443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물체 공간에서 다르게 </a:t>
              </a:r>
              <a:endPara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표현되는 각 접선 공간의</a:t>
              </a:r>
              <a:endPara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기저벡터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3AE97D6-3D89-1FE2-165A-A7900470700B}"/>
              </a:ext>
            </a:extLst>
          </p:cNvPr>
          <p:cNvSpPr txBox="1"/>
          <p:nvPr/>
        </p:nvSpPr>
        <p:spPr>
          <a:xfrm>
            <a:off x="8181833" y="3094942"/>
            <a:ext cx="3692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월드 공간에서의 기저 벡터로 월드변환 행렬 만들기</a:t>
            </a:r>
            <a:endParaRPr lang="en-US" altLang="ko-K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ACEC9D8-72A8-E620-10A3-1746BB1ABF72}"/>
              </a:ext>
            </a:extLst>
          </p:cNvPr>
          <p:cNvSpPr/>
          <p:nvPr/>
        </p:nvSpPr>
        <p:spPr>
          <a:xfrm>
            <a:off x="3633312" y="3652740"/>
            <a:ext cx="516835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FC17130C-B1DB-5B9E-B8B7-EAF9B04876DE}"/>
              </a:ext>
            </a:extLst>
          </p:cNvPr>
          <p:cNvSpPr/>
          <p:nvPr/>
        </p:nvSpPr>
        <p:spPr>
          <a:xfrm>
            <a:off x="7726658" y="3652739"/>
            <a:ext cx="516835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67CF17-E0AF-7488-4AF6-44FAEADC1801}"/>
              </a:ext>
            </a:extLst>
          </p:cNvPr>
          <p:cNvSpPr txBox="1"/>
          <p:nvPr/>
        </p:nvSpPr>
        <p:spPr>
          <a:xfrm>
            <a:off x="8166709" y="5201745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위치가 없는 행렬은 전치로 역행렬을 구할 수 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C9B89-580D-DCF9-3CA5-CAAC08CD5C2E}"/>
              </a:ext>
            </a:extLst>
          </p:cNvPr>
          <p:cNvSpPr txBox="1"/>
          <p:nvPr/>
        </p:nvSpPr>
        <p:spPr>
          <a:xfrm>
            <a:off x="6199819" y="5980780"/>
            <a:ext cx="136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(1, 0, 0)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(0,-1, 0)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(0, 0,-1)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B27BB9-23A9-4A0B-8A02-368090DBD130}"/>
              </a:ext>
            </a:extLst>
          </p:cNvPr>
          <p:cNvGrpSpPr/>
          <p:nvPr/>
        </p:nvGrpSpPr>
        <p:grpSpPr>
          <a:xfrm>
            <a:off x="4506705" y="3652930"/>
            <a:ext cx="1052096" cy="581916"/>
            <a:chOff x="4494499" y="6204074"/>
            <a:chExt cx="1052096" cy="58191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BAC6F00-6EDF-CF51-6A9B-9211972B3F4D}"/>
                </a:ext>
              </a:extLst>
            </p:cNvPr>
            <p:cNvGrpSpPr/>
            <p:nvPr/>
          </p:nvGrpSpPr>
          <p:grpSpPr>
            <a:xfrm>
              <a:off x="4494499" y="6204074"/>
              <a:ext cx="1018959" cy="493898"/>
              <a:chOff x="4449139" y="3175715"/>
              <a:chExt cx="1087605" cy="691624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EF0F2EFF-05A3-57ED-C835-25B98FED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1068" y="3459813"/>
                <a:ext cx="0" cy="37208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3D5888C-3780-713A-6677-C0C0033A3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068" y="3829206"/>
                <a:ext cx="403748" cy="381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7954D19C-095F-4E1A-5EA6-E24E257BF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8487" y="3615201"/>
                <a:ext cx="328635" cy="21737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1878D7-C981-9CC6-7D3C-E5E06CF547F2}"/>
                  </a:ext>
                </a:extLst>
              </p:cNvPr>
              <p:cNvSpPr txBox="1"/>
              <p:nvPr/>
            </p:nvSpPr>
            <p:spPr>
              <a:xfrm>
                <a:off x="4449139" y="3175715"/>
                <a:ext cx="10876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00B050"/>
                    </a:solidFill>
                  </a:rPr>
                  <a:t>DX</a:t>
                </a:r>
                <a:r>
                  <a:rPr lang="ko-KR" altLang="en-US" sz="1100" dirty="0">
                    <a:solidFill>
                      <a:srgbClr val="00B050"/>
                    </a:solidFill>
                  </a:rPr>
                  <a:t>좌표계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D8A514-74BD-A037-8881-EA43C546EEBD}"/>
                </a:ext>
              </a:extLst>
            </p:cNvPr>
            <p:cNvSpPr txBox="1"/>
            <p:nvPr/>
          </p:nvSpPr>
          <p:spPr>
            <a:xfrm>
              <a:off x="4589883" y="6385880"/>
              <a:ext cx="95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     Z    </a:t>
              </a:r>
            </a:p>
            <a:p>
              <a:r>
                <a:rPr lang="en-US" altLang="ko-K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X          </a:t>
              </a:r>
              <a:endParaRPr lang="ko-KR" altLang="en-US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C44C81D-B2AE-447F-B5D5-876F16E31795}"/>
              </a:ext>
            </a:extLst>
          </p:cNvPr>
          <p:cNvSpPr txBox="1"/>
          <p:nvPr/>
        </p:nvSpPr>
        <p:spPr>
          <a:xfrm>
            <a:off x="8322651" y="4400332"/>
            <a:ext cx="95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Tx,Ty,Tz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Bx,By,Bz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Nx,Ny,Nz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3CDBDC-5D24-4E83-8967-4DD71169393B}"/>
              </a:ext>
            </a:extLst>
          </p:cNvPr>
          <p:cNvSpPr txBox="1"/>
          <p:nvPr/>
        </p:nvSpPr>
        <p:spPr>
          <a:xfrm>
            <a:off x="8051350" y="4135918"/>
            <a:ext cx="18133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기저벡터로 표현한 월드행렬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E26D2-A2B0-42DA-B8A7-CC75B949F585}"/>
              </a:ext>
            </a:extLst>
          </p:cNvPr>
          <p:cNvSpPr txBox="1"/>
          <p:nvPr/>
        </p:nvSpPr>
        <p:spPr>
          <a:xfrm>
            <a:off x="10204953" y="4064332"/>
            <a:ext cx="166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기저벡터 기준으로</a:t>
            </a:r>
            <a:endParaRPr lang="en-US" altLang="ko-KR" sz="1000" b="1" dirty="0"/>
          </a:p>
          <a:p>
            <a:r>
              <a:rPr lang="ko-KR" altLang="en-US" sz="1000" b="1" dirty="0"/>
              <a:t>변환하는 행렬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73A663-386E-4E2B-A197-F764CBB812F4}"/>
              </a:ext>
            </a:extLst>
          </p:cNvPr>
          <p:cNvSpPr txBox="1"/>
          <p:nvPr/>
        </p:nvSpPr>
        <p:spPr>
          <a:xfrm>
            <a:off x="10308868" y="4438771"/>
            <a:ext cx="139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Tx,Bx,Nx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Ty,By,Ny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Tz,Bz,Nz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F05DC-1EE1-81CC-3ACF-2AC5EBEA2F6B}"/>
              </a:ext>
            </a:extLst>
          </p:cNvPr>
          <p:cNvSpPr txBox="1"/>
          <p:nvPr/>
        </p:nvSpPr>
        <p:spPr>
          <a:xfrm>
            <a:off x="577954" y="1621235"/>
            <a:ext cx="114381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 공간에서 임의의 벡터를 표현할 수 있는 기준이 되는 벡터</a:t>
            </a:r>
            <a:r>
              <a:rPr lang="en-US" altLang="ko-KR" dirty="0"/>
              <a:t>.  </a:t>
            </a:r>
            <a:r>
              <a:rPr lang="ko-KR" altLang="en-US" dirty="0"/>
              <a:t>표면의 접선공간은 모델을 구성하는 삼각형마다 다른 접선 공간이므로 각 접선공간을 표현하는 기저벡터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T</a:t>
            </a:r>
            <a:r>
              <a:rPr lang="en-US" altLang="ko-KR" dirty="0">
                <a:solidFill>
                  <a:srgbClr val="C00000"/>
                </a:solidFill>
              </a:rPr>
              <a:t>angent , </a:t>
            </a:r>
            <a:r>
              <a:rPr lang="en-US" altLang="ko-KR" b="1" dirty="0" err="1"/>
              <a:t>B</a:t>
            </a:r>
            <a:r>
              <a:rPr lang="en-US" altLang="ko-KR" dirty="0" err="1"/>
              <a:t>iTangent</a:t>
            </a:r>
            <a:r>
              <a:rPr lang="en-US" altLang="ko-KR" dirty="0"/>
              <a:t>,</a:t>
            </a:r>
            <a:r>
              <a:rPr lang="en-US" altLang="ko-KR" b="1" dirty="0"/>
              <a:t> N</a:t>
            </a:r>
            <a:r>
              <a:rPr lang="en-US" altLang="ko-KR" dirty="0"/>
              <a:t>ormal </a:t>
            </a:r>
            <a:r>
              <a:rPr lang="ko-KR" altLang="en-US" dirty="0"/>
              <a:t>가 존재한다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BiTangent</a:t>
            </a:r>
            <a:r>
              <a:rPr lang="ko-KR" altLang="en-US" dirty="0"/>
              <a:t>는 </a:t>
            </a:r>
            <a:r>
              <a:rPr lang="en-US" altLang="ko-KR" dirty="0" err="1"/>
              <a:t>CrossProduct</a:t>
            </a:r>
            <a:r>
              <a:rPr lang="en-US" altLang="ko-KR" dirty="0"/>
              <a:t> </a:t>
            </a:r>
            <a:r>
              <a:rPr lang="ko-KR" altLang="en-US" dirty="0"/>
              <a:t>계산 때문에  생략가능</a:t>
            </a:r>
            <a:r>
              <a:rPr lang="en-US" altLang="ko-KR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en-US" altLang="ko-KR" sz="1400" dirty="0" err="1"/>
              <a:t>Max,Blender,Maya</a:t>
            </a:r>
            <a:r>
              <a:rPr lang="en-US" altLang="ko-KR" sz="1400" dirty="0"/>
              <a:t> </a:t>
            </a:r>
            <a:r>
              <a:rPr lang="ko-KR" altLang="en-US" sz="1400" dirty="0"/>
              <a:t>툴이 </a:t>
            </a:r>
            <a:r>
              <a:rPr lang="ko-KR" altLang="en-US" sz="1400" dirty="0" err="1"/>
              <a:t>버텍스</a:t>
            </a:r>
            <a:r>
              <a:rPr lang="ko-KR" altLang="en-US" sz="1400" dirty="0"/>
              <a:t> 정보로 포함시켜 데이터를 만들어 낼 수도 있지만 없으면 함수로 계산 </a:t>
            </a:r>
            <a:r>
              <a:rPr lang="ko-KR" altLang="en-US" sz="1400" dirty="0" err="1"/>
              <a:t>할수도</a:t>
            </a:r>
            <a:r>
              <a:rPr lang="ko-KR" altLang="en-US" sz="1400" dirty="0"/>
              <a:t> 있음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1FF51-6006-D6CC-9068-AF1715359F5B}"/>
              </a:ext>
            </a:extLst>
          </p:cNvPr>
          <p:cNvSpPr txBox="1"/>
          <p:nvPr/>
        </p:nvSpPr>
        <p:spPr>
          <a:xfrm>
            <a:off x="9516316" y="4621893"/>
            <a:ext cx="842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역행렬</a:t>
            </a:r>
            <a:r>
              <a:rPr lang="en-US" altLang="ko-KR" sz="1000" b="1" dirty="0"/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3970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586B3-4A6B-944C-DAD2-DAA79748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면에만 적용해보기</a:t>
            </a:r>
          </a:p>
        </p:txBody>
      </p:sp>
      <p:pic>
        <p:nvPicPr>
          <p:cNvPr id="12" name="Picture 6" descr="image">
            <a:extLst>
              <a:ext uri="{FF2B5EF4-FFF2-40B4-BE49-F238E27FC236}">
                <a16:creationId xmlns:a16="http://schemas.microsoft.com/office/drawing/2014/main" id="{8238247D-976D-82BC-B5BA-9C9C5345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33" y="1823332"/>
            <a:ext cx="2554034" cy="217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5670F1-E1FA-B63B-84D8-BB9E6FECE825}"/>
              </a:ext>
            </a:extLst>
          </p:cNvPr>
          <p:cNvSpPr/>
          <p:nvPr/>
        </p:nvSpPr>
        <p:spPr>
          <a:xfrm rot="21376159">
            <a:off x="193609" y="2309490"/>
            <a:ext cx="3006341" cy="1978975"/>
          </a:xfrm>
          <a:prstGeom prst="rect">
            <a:avLst/>
          </a:prstGeom>
          <a:noFill/>
          <a:scene3d>
            <a:camera prst="perspectiveHeroicExtremeLeftFacing">
              <a:rot lat="1685648" lon="2000004" rev="2140413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300861-6EE9-824E-42C0-9F850DD8DB95}"/>
              </a:ext>
            </a:extLst>
          </p:cNvPr>
          <p:cNvCxnSpPr>
            <a:cxnSpLocks/>
          </p:cNvCxnSpPr>
          <p:nvPr/>
        </p:nvCxnSpPr>
        <p:spPr>
          <a:xfrm flipV="1">
            <a:off x="710418" y="1622968"/>
            <a:ext cx="0" cy="3720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334EBC-5D92-9586-C280-515162E73843}"/>
              </a:ext>
            </a:extLst>
          </p:cNvPr>
          <p:cNvCxnSpPr>
            <a:cxnSpLocks/>
          </p:cNvCxnSpPr>
          <p:nvPr/>
        </p:nvCxnSpPr>
        <p:spPr>
          <a:xfrm>
            <a:off x="710418" y="1992361"/>
            <a:ext cx="403748" cy="381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B4C5DC-DDE8-D72D-452F-A8C63EFC4904}"/>
              </a:ext>
            </a:extLst>
          </p:cNvPr>
          <p:cNvCxnSpPr>
            <a:cxnSpLocks/>
          </p:cNvCxnSpPr>
          <p:nvPr/>
        </p:nvCxnSpPr>
        <p:spPr>
          <a:xfrm flipV="1">
            <a:off x="707837" y="1778356"/>
            <a:ext cx="328635" cy="2173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A02D6-E537-E9FF-77F3-1880D9BA19E8}"/>
              </a:ext>
            </a:extLst>
          </p:cNvPr>
          <p:cNvSpPr txBox="1"/>
          <p:nvPr/>
        </p:nvSpPr>
        <p:spPr>
          <a:xfrm>
            <a:off x="3452190" y="1854299"/>
            <a:ext cx="847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① 큐브 </a:t>
            </a:r>
            <a:r>
              <a:rPr lang="en-US" altLang="ko-KR" dirty="0"/>
              <a:t>Vertex </a:t>
            </a:r>
            <a:r>
              <a:rPr lang="ko-KR" altLang="en-US" dirty="0"/>
              <a:t>중에서 </a:t>
            </a:r>
            <a:r>
              <a:rPr lang="en-US" altLang="ko-KR" dirty="0"/>
              <a:t>Normal</a:t>
            </a:r>
            <a:r>
              <a:rPr lang="ko-KR" altLang="en-US" dirty="0"/>
              <a:t> 이  </a:t>
            </a:r>
            <a:r>
              <a:rPr lang="en-US" altLang="ko-KR" dirty="0"/>
              <a:t>0.0, 0.0 ,-1.0 </a:t>
            </a:r>
            <a:r>
              <a:rPr lang="ko-KR" altLang="en-US" dirty="0"/>
              <a:t>인 </a:t>
            </a:r>
            <a:r>
              <a:rPr lang="ko-KR" altLang="en-US" dirty="0" err="1"/>
              <a:t>버텍스에</a:t>
            </a:r>
            <a:endParaRPr lang="en-US" altLang="ko-KR" dirty="0"/>
          </a:p>
          <a:p>
            <a:r>
              <a:rPr lang="en-US" altLang="ko-KR" dirty="0"/>
              <a:t>Tangent </a:t>
            </a:r>
            <a:r>
              <a:rPr lang="ko-KR" altLang="en-US" dirty="0"/>
              <a:t>벡터 </a:t>
            </a:r>
            <a:r>
              <a:rPr lang="en-US" altLang="ko-KR" dirty="0"/>
              <a:t>( 1.0, 0.0, 0.0 )</a:t>
            </a:r>
            <a:r>
              <a:rPr lang="ko-KR" altLang="en-US" dirty="0"/>
              <a:t>를 설정한다</a:t>
            </a:r>
            <a:r>
              <a:rPr lang="en-US" altLang="ko-KR" dirty="0"/>
              <a:t>.  ( </a:t>
            </a:r>
            <a:r>
              <a:rPr lang="en-US" altLang="ko-KR" dirty="0" err="1"/>
              <a:t>Normal,Tangent</a:t>
            </a:r>
            <a:r>
              <a:rPr lang="ko-KR" altLang="en-US" dirty="0"/>
              <a:t>는 오브젝트 좌표계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② </a:t>
            </a:r>
            <a:r>
              <a:rPr lang="en-US" altLang="ko-KR" dirty="0" err="1"/>
              <a:t>VertexShader</a:t>
            </a:r>
            <a:r>
              <a:rPr lang="ko-KR" altLang="en-US" dirty="0"/>
              <a:t>에서 </a:t>
            </a:r>
            <a:r>
              <a:rPr lang="en-US" altLang="ko-KR" dirty="0"/>
              <a:t>Tangent </a:t>
            </a:r>
            <a:r>
              <a:rPr lang="ko-KR" altLang="en-US" dirty="0"/>
              <a:t>도 </a:t>
            </a:r>
            <a:r>
              <a:rPr lang="en-US" altLang="ko-KR" dirty="0"/>
              <a:t>Normal</a:t>
            </a:r>
            <a:r>
              <a:rPr lang="ko-KR" altLang="en-US" dirty="0"/>
              <a:t>처럼 월드 변환하여 </a:t>
            </a:r>
            <a:r>
              <a:rPr lang="en-US" altLang="ko-KR" dirty="0" err="1"/>
              <a:t>PixelShader</a:t>
            </a:r>
            <a:r>
              <a:rPr lang="ko-KR" altLang="en-US" dirty="0"/>
              <a:t>에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③ </a:t>
            </a:r>
            <a:r>
              <a:rPr lang="en-US" altLang="ko-KR" dirty="0" err="1"/>
              <a:t>PixelShader</a:t>
            </a:r>
            <a:r>
              <a:rPr lang="ko-KR" altLang="en-US" dirty="0"/>
              <a:t>에서는 </a:t>
            </a:r>
            <a:r>
              <a:rPr lang="en-US" altLang="ko-KR" dirty="0"/>
              <a:t>Vertex</a:t>
            </a:r>
            <a:r>
              <a:rPr lang="ko-KR" altLang="en-US" dirty="0"/>
              <a:t>의 </a:t>
            </a:r>
            <a:r>
              <a:rPr lang="en-US" altLang="ko-KR" dirty="0"/>
              <a:t>Normal </a:t>
            </a:r>
            <a:r>
              <a:rPr lang="ko-KR" altLang="en-US" dirty="0"/>
              <a:t>대신 샘플링한 접선공간의 </a:t>
            </a:r>
            <a:r>
              <a:rPr lang="en-US" altLang="ko-KR" dirty="0"/>
              <a:t>Normal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월드로 변환</a:t>
            </a:r>
            <a:r>
              <a:rPr lang="en-US" altLang="ko-KR" dirty="0"/>
              <a:t> </a:t>
            </a:r>
            <a:r>
              <a:rPr lang="ko-KR" altLang="en-US" dirty="0"/>
              <a:t>하여 </a:t>
            </a:r>
            <a:r>
              <a:rPr lang="ko-KR" altLang="en-US" dirty="0" err="1"/>
              <a:t>라이팅</a:t>
            </a:r>
            <a:r>
              <a:rPr lang="ko-KR" altLang="en-US" dirty="0"/>
              <a:t> 계산에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en-US" altLang="ko-KR" sz="1400" dirty="0"/>
              <a:t>* </a:t>
            </a:r>
            <a:r>
              <a:rPr lang="ko-KR" altLang="en-US" sz="1400" dirty="0"/>
              <a:t>월드공간으로 이동시킨 기저벡터</a:t>
            </a:r>
            <a:r>
              <a:rPr lang="en-US" altLang="ko-KR" sz="1400" dirty="0"/>
              <a:t>(</a:t>
            </a:r>
            <a:r>
              <a:rPr lang="ko-KR" altLang="en-US" sz="1400" dirty="0"/>
              <a:t> </a:t>
            </a:r>
            <a:r>
              <a:rPr lang="en-US" altLang="ko-KR" sz="1400" dirty="0" err="1"/>
              <a:t>Tangent,BiTangent,Normal</a:t>
            </a:r>
            <a:r>
              <a:rPr lang="en-US" altLang="ko-KR" sz="1400" dirty="0"/>
              <a:t> )</a:t>
            </a:r>
            <a:r>
              <a:rPr lang="ko-KR" altLang="en-US" sz="1400" dirty="0"/>
              <a:t>을 사용하여 월드변환 행렬을 만든다</a:t>
            </a:r>
            <a:r>
              <a:rPr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B78DC7-4F32-E47A-8E2A-CB1C689A64FD}"/>
              </a:ext>
            </a:extLst>
          </p:cNvPr>
          <p:cNvSpPr/>
          <p:nvPr/>
        </p:nvSpPr>
        <p:spPr>
          <a:xfrm rot="21376159">
            <a:off x="1583801" y="2935675"/>
            <a:ext cx="840536" cy="791751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perspectiveHeroicExtremeLeftFacing">
              <a:rot lat="1685648" lon="2000004" rev="2140413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A6B0F-1BC5-B76F-2DB2-8B18257A6979}"/>
              </a:ext>
            </a:extLst>
          </p:cNvPr>
          <p:cNvSpPr txBox="1"/>
          <p:nvPr/>
        </p:nvSpPr>
        <p:spPr>
          <a:xfrm>
            <a:off x="368489" y="1338870"/>
            <a:ext cx="1087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DX</a:t>
            </a:r>
            <a:r>
              <a:rPr lang="ko-KR" altLang="en-US" sz="1100" dirty="0">
                <a:solidFill>
                  <a:srgbClr val="00B050"/>
                </a:solidFill>
              </a:rPr>
              <a:t>좌표계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4CD1C-4647-14A4-27B3-0D6CA1003012}"/>
              </a:ext>
            </a:extLst>
          </p:cNvPr>
          <p:cNvSpPr txBox="1"/>
          <p:nvPr/>
        </p:nvSpPr>
        <p:spPr>
          <a:xfrm>
            <a:off x="1312711" y="4172322"/>
            <a:ext cx="492443" cy="27699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CCA313-BA83-02BD-0531-00285B6B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94" y="4277874"/>
            <a:ext cx="7945031" cy="2298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47DBA-2C28-FBEB-735F-A143EA1CC656}"/>
              </a:ext>
            </a:extLst>
          </p:cNvPr>
          <p:cNvSpPr txBox="1"/>
          <p:nvPr/>
        </p:nvSpPr>
        <p:spPr>
          <a:xfrm>
            <a:off x="8880333" y="6088818"/>
            <a:ext cx="326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lang="en-US" altLang="ko-K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Tx,Ty,Tz</a:t>
            </a:r>
            <a:r>
              <a:rPr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},{</a:t>
            </a:r>
            <a:r>
              <a:rPr lang="en-US" altLang="ko-K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Bx,By,Bz</a:t>
            </a:r>
            <a:r>
              <a:rPr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},{</a:t>
            </a:r>
            <a:r>
              <a:rPr lang="en-US" altLang="ko-K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Nx,Ny,Nz</a:t>
            </a:r>
            <a:r>
              <a:rPr lang="en-US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lang="ko-KR" alt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2A58B-F159-ADC2-15DE-7FF4BFDD31CE}"/>
              </a:ext>
            </a:extLst>
          </p:cNvPr>
          <p:cNvSpPr txBox="1"/>
          <p:nvPr/>
        </p:nvSpPr>
        <p:spPr>
          <a:xfrm>
            <a:off x="7691717" y="5183346"/>
            <a:ext cx="4102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  <a:hlinkClick r:id="rId4"/>
              </a:rPr>
              <a:t>열</a:t>
            </a:r>
            <a:r>
              <a:rPr lang="en-US" altLang="ko-KR" sz="1200" dirty="0">
                <a:solidFill>
                  <a:srgbClr val="FF0000"/>
                </a:solidFill>
                <a:hlinkClick r:id="rId4"/>
              </a:rPr>
              <a:t>(column)</a:t>
            </a:r>
            <a:r>
              <a:rPr lang="ko-KR" altLang="en-US" sz="1200" dirty="0">
                <a:solidFill>
                  <a:srgbClr val="FF0000"/>
                </a:solidFill>
                <a:hlinkClick r:id="rId4"/>
              </a:rPr>
              <a:t> 우선 저장</a:t>
            </a:r>
            <a:r>
              <a:rPr lang="ko-KR" altLang="en-US" sz="1200" dirty="0">
                <a:solidFill>
                  <a:srgbClr val="FF0000"/>
                </a:solidFill>
              </a:rPr>
              <a:t>하므로 </a:t>
            </a:r>
            <a:r>
              <a:rPr lang="en-US" altLang="ko-KR" sz="1200" dirty="0">
                <a:solidFill>
                  <a:srgbClr val="FF0000"/>
                </a:solidFill>
              </a:rPr>
              <a:t> Transpose </a:t>
            </a:r>
            <a:r>
              <a:rPr lang="ko-KR" altLang="en-US" sz="1200" dirty="0" err="1">
                <a:solidFill>
                  <a:srgbClr val="FF0000"/>
                </a:solidFill>
              </a:rPr>
              <a:t>한것과</a:t>
            </a:r>
            <a:r>
              <a:rPr lang="ko-KR" altLang="en-US" sz="1200" dirty="0">
                <a:solidFill>
                  <a:srgbClr val="FF0000"/>
                </a:solidFill>
              </a:rPr>
              <a:t> 같다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r>
              <a:rPr lang="ko-KR" altLang="en-US" sz="1200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3CCB2-24CD-3C5D-6643-DB0B24A4B0B9}"/>
              </a:ext>
            </a:extLst>
          </p:cNvPr>
          <p:cNvSpPr txBox="1"/>
          <p:nvPr/>
        </p:nvSpPr>
        <p:spPr>
          <a:xfrm>
            <a:off x="113589" y="3380503"/>
            <a:ext cx="136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(1, 0, 0)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(0,-1, 0)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(0, 0,-1)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E1C61-8751-432D-67AE-E09C99474A64}"/>
              </a:ext>
            </a:extLst>
          </p:cNvPr>
          <p:cNvSpPr txBox="1"/>
          <p:nvPr/>
        </p:nvSpPr>
        <p:spPr>
          <a:xfrm>
            <a:off x="8967821" y="6312451"/>
            <a:ext cx="2722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Tx,Bx,Nx,Ty,By,Ny,Tz,Bz,Nz</a:t>
            </a:r>
            <a:endParaRPr lang="ko-KR" alt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80EF1-8F99-33C0-8CB9-FE4FB911FD3A}"/>
              </a:ext>
            </a:extLst>
          </p:cNvPr>
          <p:cNvSpPr txBox="1"/>
          <p:nvPr/>
        </p:nvSpPr>
        <p:spPr>
          <a:xfrm>
            <a:off x="1068557" y="566168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974231-D602-8C9B-E830-ED3C3D15ED02}"/>
              </a:ext>
            </a:extLst>
          </p:cNvPr>
          <p:cNvSpPr txBox="1"/>
          <p:nvPr/>
        </p:nvSpPr>
        <p:spPr>
          <a:xfrm>
            <a:off x="1934646" y="558337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DF7215-FCCF-B477-54E8-D38683A50F09}"/>
              </a:ext>
            </a:extLst>
          </p:cNvPr>
          <p:cNvSpPr txBox="1"/>
          <p:nvPr/>
        </p:nvSpPr>
        <p:spPr>
          <a:xfrm>
            <a:off x="2803651" y="4997475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월드 공간에서의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 err="1">
                <a:solidFill>
                  <a:srgbClr val="FF0000"/>
                </a:solidFill>
              </a:rPr>
              <a:t>노말벡터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2BFBA-7B3C-C008-6698-31CDD27734CE}"/>
              </a:ext>
            </a:extLst>
          </p:cNvPr>
          <p:cNvSpPr txBox="1"/>
          <p:nvPr/>
        </p:nvSpPr>
        <p:spPr>
          <a:xfrm>
            <a:off x="132411" y="5452537"/>
            <a:ext cx="139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Tx,Bx,Nx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Ty,By,Ny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Tz,Bz,Nz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C1895B-9D6D-4B2C-A6CD-2EE57C047791}"/>
              </a:ext>
            </a:extLst>
          </p:cNvPr>
          <p:cNvSpPr txBox="1"/>
          <p:nvPr/>
        </p:nvSpPr>
        <p:spPr>
          <a:xfrm>
            <a:off x="1286734" y="4983291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샘플링한 접선공간의</a:t>
            </a:r>
            <a:endParaRPr lang="en-US" altLang="ko-KR" sz="1000" b="1" dirty="0"/>
          </a:p>
          <a:p>
            <a:r>
              <a:rPr lang="ko-KR" altLang="en-US" sz="1000" b="1" dirty="0" err="1"/>
              <a:t>노말벡터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F3428C-4055-59C6-180A-97ADA719A236}"/>
              </a:ext>
            </a:extLst>
          </p:cNvPr>
          <p:cNvSpPr txBox="1"/>
          <p:nvPr/>
        </p:nvSpPr>
        <p:spPr>
          <a:xfrm>
            <a:off x="1386154" y="5478218"/>
            <a:ext cx="492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Vx</a:t>
            </a: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Vy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Vz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82A28-0297-305D-FB2D-BD2AF5696128}"/>
              </a:ext>
            </a:extLst>
          </p:cNvPr>
          <p:cNvSpPr txBox="1"/>
          <p:nvPr/>
        </p:nvSpPr>
        <p:spPr>
          <a:xfrm>
            <a:off x="2247491" y="5430670"/>
            <a:ext cx="1750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Vx+Bx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Vy+Nx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Vz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Vx+By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Vy+Ny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Vz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Vx+Bz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Vy+Nz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Vz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D38EC-91E5-5254-F6B2-8E66C941A70A}"/>
              </a:ext>
            </a:extLst>
          </p:cNvPr>
          <p:cNvSpPr txBox="1"/>
          <p:nvPr/>
        </p:nvSpPr>
        <p:spPr>
          <a:xfrm>
            <a:off x="113589" y="504863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월드변환 행렬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EF4CF-7203-A3B7-A4E4-C25A273A4D26}"/>
              </a:ext>
            </a:extLst>
          </p:cNvPr>
          <p:cNvSpPr txBox="1"/>
          <p:nvPr/>
        </p:nvSpPr>
        <p:spPr>
          <a:xfrm>
            <a:off x="102542" y="46791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수학적 표현</a:t>
            </a:r>
          </a:p>
        </p:txBody>
      </p:sp>
    </p:spTree>
    <p:extLst>
      <p:ext uri="{BB962C8B-B14F-4D97-AF65-F5344CB8AC3E}">
        <p14:creationId xmlns:p14="http://schemas.microsoft.com/office/powerpoint/2010/main" val="262429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C1CB3-ECB1-A8F2-2A91-3E38B2F3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HLSL </a:t>
            </a:r>
            <a:r>
              <a:rPr lang="en-US" altLang="ko-KR" dirty="0" err="1"/>
              <a:t>mul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7AA8DD-B97E-4C2C-1D90-CF4DD5EC4D05}"/>
              </a:ext>
            </a:extLst>
          </p:cNvPr>
          <p:cNvSpPr txBox="1"/>
          <p:nvPr/>
        </p:nvSpPr>
        <p:spPr>
          <a:xfrm>
            <a:off x="6778640" y="5549313"/>
            <a:ext cx="50007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v</a:t>
            </a:r>
            <a:r>
              <a:rPr lang="ko-KR" altLang="en-US" sz="1400" dirty="0"/>
              <a:t>1</a:t>
            </a:r>
            <a:r>
              <a:rPr lang="en-US" altLang="ko-KR" sz="1400" dirty="0"/>
              <a:t>`</a:t>
            </a:r>
            <a:r>
              <a:rPr lang="ko-KR" altLang="en-US" sz="1400" dirty="0"/>
              <a:t> = (</a:t>
            </a:r>
            <a:r>
              <a:rPr lang="en-US" altLang="ko-KR" sz="1400" dirty="0"/>
              <a:t>v</a:t>
            </a:r>
            <a:r>
              <a:rPr lang="ko-KR" altLang="en-US" sz="1400" dirty="0"/>
              <a:t>1 * </a:t>
            </a:r>
            <a:r>
              <a:rPr lang="en-US" altLang="ko-KR" sz="1400" dirty="0"/>
              <a:t>m</a:t>
            </a:r>
            <a:r>
              <a:rPr lang="ko-KR" altLang="en-US" sz="1400" dirty="0"/>
              <a:t>11) + (</a:t>
            </a:r>
            <a:r>
              <a:rPr lang="en-US" altLang="ko-KR" sz="1400" dirty="0"/>
              <a:t>v2</a:t>
            </a:r>
            <a:r>
              <a:rPr lang="ko-KR" altLang="en-US" sz="1400" dirty="0"/>
              <a:t> * </a:t>
            </a:r>
            <a:r>
              <a:rPr lang="en-US" altLang="ko-KR" sz="1400" dirty="0"/>
              <a:t>m12</a:t>
            </a:r>
            <a:r>
              <a:rPr lang="ko-KR" altLang="en-US" sz="1400" dirty="0"/>
              <a:t>) + (</a:t>
            </a:r>
            <a:r>
              <a:rPr lang="en-US" altLang="ko-KR" sz="1400" dirty="0"/>
              <a:t>v3</a:t>
            </a:r>
            <a:r>
              <a:rPr lang="ko-KR" altLang="en-US" sz="1400" dirty="0"/>
              <a:t> * </a:t>
            </a:r>
            <a:r>
              <a:rPr lang="en-US" altLang="ko-KR" sz="1400" dirty="0"/>
              <a:t>m13</a:t>
            </a:r>
            <a:r>
              <a:rPr lang="ko-KR" altLang="en-US" sz="1400" dirty="0"/>
              <a:t>) + (</a:t>
            </a:r>
            <a:r>
              <a:rPr lang="en-US" altLang="ko-KR" sz="1400" dirty="0"/>
              <a:t>v4</a:t>
            </a:r>
            <a:r>
              <a:rPr lang="ko-KR" altLang="en-US" sz="1400" dirty="0"/>
              <a:t> * </a:t>
            </a:r>
            <a:r>
              <a:rPr lang="en-US" altLang="ko-KR" sz="1400" dirty="0"/>
              <a:t>m14</a:t>
            </a:r>
            <a:r>
              <a:rPr lang="ko-KR" altLang="en-US" sz="1400" dirty="0"/>
              <a:t>)</a:t>
            </a:r>
            <a:endParaRPr lang="en-US" altLang="ko-KR" sz="1400" dirty="0"/>
          </a:p>
          <a:p>
            <a:r>
              <a:rPr lang="en-US" altLang="ko-KR" sz="1400" dirty="0"/>
              <a:t>v2`</a:t>
            </a:r>
            <a:r>
              <a:rPr lang="ko-KR" altLang="en-US" sz="1400" dirty="0"/>
              <a:t> = (</a:t>
            </a:r>
            <a:r>
              <a:rPr lang="en-US" altLang="ko-KR" sz="1400" dirty="0"/>
              <a:t>v1</a:t>
            </a:r>
            <a:r>
              <a:rPr lang="ko-KR" altLang="en-US" sz="1400" dirty="0"/>
              <a:t> * </a:t>
            </a:r>
            <a:r>
              <a:rPr lang="en-US" altLang="ko-KR" sz="1400" dirty="0"/>
              <a:t>m21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2 * </a:t>
            </a:r>
            <a:r>
              <a:rPr lang="en-US" altLang="ko-KR" sz="1400" dirty="0"/>
              <a:t>m</a:t>
            </a:r>
            <a:r>
              <a:rPr lang="ko-KR" altLang="en-US" sz="1400" dirty="0"/>
              <a:t>2</a:t>
            </a:r>
            <a:r>
              <a:rPr lang="en-US" altLang="ko-KR" sz="1400" dirty="0"/>
              <a:t>2</a:t>
            </a:r>
            <a:r>
              <a:rPr lang="ko-KR" altLang="en-US" sz="1400" dirty="0"/>
              <a:t>) + (</a:t>
            </a:r>
            <a:r>
              <a:rPr lang="en-US" altLang="ko-KR" sz="1400" dirty="0"/>
              <a:t>v3</a:t>
            </a:r>
            <a:r>
              <a:rPr lang="ko-KR" altLang="en-US" sz="1400" dirty="0"/>
              <a:t> * </a:t>
            </a:r>
            <a:r>
              <a:rPr lang="en-US" altLang="ko-KR" sz="1400" dirty="0"/>
              <a:t>m23</a:t>
            </a:r>
            <a:r>
              <a:rPr lang="ko-KR" altLang="en-US" sz="1400" dirty="0"/>
              <a:t>) + (</a:t>
            </a:r>
            <a:r>
              <a:rPr lang="en-US" altLang="ko-KR" sz="1400" dirty="0"/>
              <a:t>v4</a:t>
            </a:r>
            <a:r>
              <a:rPr lang="ko-KR" altLang="en-US" sz="1400" dirty="0"/>
              <a:t> * </a:t>
            </a:r>
            <a:r>
              <a:rPr lang="en-US" altLang="ko-KR" sz="1400" dirty="0"/>
              <a:t>m24</a:t>
            </a:r>
            <a:r>
              <a:rPr lang="ko-KR" altLang="en-US" sz="1400" dirty="0"/>
              <a:t>)</a:t>
            </a:r>
          </a:p>
          <a:p>
            <a:r>
              <a:rPr lang="en-US" altLang="ko-KR" sz="1400" dirty="0"/>
              <a:t>v3`</a:t>
            </a:r>
            <a:r>
              <a:rPr lang="ko-KR" altLang="en-US" sz="1400" dirty="0"/>
              <a:t> = (</a:t>
            </a:r>
            <a:r>
              <a:rPr lang="en-US" altLang="ko-KR" sz="1400" dirty="0"/>
              <a:t>v1</a:t>
            </a:r>
            <a:r>
              <a:rPr lang="ko-KR" altLang="en-US" sz="1400" dirty="0"/>
              <a:t> * </a:t>
            </a:r>
            <a:r>
              <a:rPr lang="en-US" altLang="ko-KR" sz="1400" dirty="0"/>
              <a:t>m31</a:t>
            </a:r>
            <a:r>
              <a:rPr lang="ko-KR" altLang="en-US" sz="1400" dirty="0"/>
              <a:t>) + (</a:t>
            </a:r>
            <a:r>
              <a:rPr lang="en-US" altLang="ko-KR" sz="1400" dirty="0"/>
              <a:t>v2</a:t>
            </a:r>
            <a:r>
              <a:rPr lang="ko-KR" altLang="en-US" sz="1400" dirty="0"/>
              <a:t> * </a:t>
            </a:r>
            <a:r>
              <a:rPr lang="en-US" altLang="ko-KR" sz="1400" dirty="0"/>
              <a:t>m32</a:t>
            </a:r>
            <a:r>
              <a:rPr lang="ko-KR" altLang="en-US" sz="1400" dirty="0"/>
              <a:t>) + (</a:t>
            </a:r>
            <a:r>
              <a:rPr lang="en-US" altLang="ko-KR" sz="1400" dirty="0"/>
              <a:t>v3</a:t>
            </a:r>
            <a:r>
              <a:rPr lang="ko-KR" altLang="en-US" sz="1400" dirty="0"/>
              <a:t> * </a:t>
            </a:r>
            <a:r>
              <a:rPr lang="en-US" altLang="ko-KR" sz="1400" dirty="0"/>
              <a:t>m33</a:t>
            </a:r>
            <a:r>
              <a:rPr lang="ko-KR" altLang="en-US" sz="1400" dirty="0"/>
              <a:t>) + (</a:t>
            </a:r>
            <a:r>
              <a:rPr lang="en-US" altLang="ko-KR" sz="1400" dirty="0"/>
              <a:t>v4</a:t>
            </a:r>
            <a:r>
              <a:rPr lang="ko-KR" altLang="en-US" sz="1400" dirty="0"/>
              <a:t> * </a:t>
            </a:r>
            <a:r>
              <a:rPr lang="en-US" altLang="ko-KR" sz="1400" dirty="0"/>
              <a:t>m34</a:t>
            </a:r>
            <a:r>
              <a:rPr lang="ko-KR" altLang="en-US" sz="1400" dirty="0"/>
              <a:t>)</a:t>
            </a:r>
            <a:endParaRPr lang="en-US" altLang="ko-KR" sz="1400" dirty="0"/>
          </a:p>
          <a:p>
            <a:r>
              <a:rPr lang="en-US" altLang="ko-KR" sz="1400" dirty="0"/>
              <a:t>v4`</a:t>
            </a:r>
            <a:r>
              <a:rPr lang="ko-KR" altLang="en-US" sz="1400" dirty="0"/>
              <a:t> = (</a:t>
            </a:r>
            <a:r>
              <a:rPr lang="en-US" altLang="ko-KR" sz="1400" dirty="0"/>
              <a:t>v1</a:t>
            </a:r>
            <a:r>
              <a:rPr lang="ko-KR" altLang="en-US" sz="1400" dirty="0"/>
              <a:t> * </a:t>
            </a:r>
            <a:r>
              <a:rPr lang="en-US" altLang="ko-KR" sz="1400" dirty="0"/>
              <a:t>m41</a:t>
            </a:r>
            <a:r>
              <a:rPr lang="ko-KR" altLang="en-US" sz="1400" dirty="0"/>
              <a:t>) + (</a:t>
            </a:r>
            <a:r>
              <a:rPr lang="en-US" altLang="ko-KR" sz="1400" dirty="0"/>
              <a:t>v2</a:t>
            </a:r>
            <a:r>
              <a:rPr lang="ko-KR" altLang="en-US" sz="1400" dirty="0"/>
              <a:t> * </a:t>
            </a:r>
            <a:r>
              <a:rPr lang="en-US" altLang="ko-KR" sz="1400" dirty="0"/>
              <a:t>m42</a:t>
            </a:r>
            <a:r>
              <a:rPr lang="ko-KR" altLang="en-US" sz="1400" dirty="0"/>
              <a:t>) + (</a:t>
            </a:r>
            <a:r>
              <a:rPr lang="en-US" altLang="ko-KR" sz="1400" dirty="0"/>
              <a:t>v3</a:t>
            </a:r>
            <a:r>
              <a:rPr lang="ko-KR" altLang="en-US" sz="1400" dirty="0"/>
              <a:t> * </a:t>
            </a:r>
            <a:r>
              <a:rPr lang="en-US" altLang="ko-KR" sz="1400" dirty="0"/>
              <a:t>m43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4 * </a:t>
            </a:r>
            <a:r>
              <a:rPr lang="en-US" altLang="ko-KR" sz="1400" dirty="0"/>
              <a:t>m</a:t>
            </a:r>
            <a:r>
              <a:rPr lang="ko-KR" altLang="en-US" sz="1400" dirty="0"/>
              <a:t>4</a:t>
            </a:r>
            <a:r>
              <a:rPr lang="en-US" altLang="ko-KR" sz="1400" dirty="0"/>
              <a:t>4</a:t>
            </a:r>
            <a:r>
              <a:rPr lang="ko-KR" altLang="en-US" sz="1400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23F621-2047-803D-CEEA-DE27790665CB}"/>
              </a:ext>
            </a:extLst>
          </p:cNvPr>
          <p:cNvGrpSpPr/>
          <p:nvPr/>
        </p:nvGrpSpPr>
        <p:grpSpPr>
          <a:xfrm>
            <a:off x="892859" y="5578408"/>
            <a:ext cx="4670071" cy="974911"/>
            <a:chOff x="1033127" y="4902385"/>
            <a:chExt cx="4670071" cy="9749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A65423-5251-E27F-5F7B-C8F8E201BDB2}"/>
                </a:ext>
              </a:extLst>
            </p:cNvPr>
            <p:cNvSpPr txBox="1"/>
            <p:nvPr/>
          </p:nvSpPr>
          <p:spPr>
            <a:xfrm>
              <a:off x="4162761" y="5165018"/>
              <a:ext cx="15404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= 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v</a:t>
              </a:r>
              <a:r>
                <a:rPr lang="ko-KR" altLang="en-US" sz="1400" dirty="0"/>
                <a:t>1</a:t>
              </a:r>
              <a:r>
                <a:rPr lang="en-US" altLang="ko-KR" sz="1400" dirty="0"/>
                <a:t>`,v</a:t>
              </a:r>
              <a:r>
                <a:rPr lang="ko-KR" altLang="en-US" sz="1400" dirty="0"/>
                <a:t>2</a:t>
              </a:r>
              <a:r>
                <a:rPr lang="en-US" altLang="ko-KR" sz="1400" dirty="0"/>
                <a:t>`,v</a:t>
              </a:r>
              <a:r>
                <a:rPr lang="ko-KR" altLang="en-US" sz="1400" dirty="0"/>
                <a:t>3</a:t>
              </a:r>
              <a:r>
                <a:rPr lang="en-US" altLang="ko-KR" sz="1400" dirty="0"/>
                <a:t>`,v4`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4CD5F6-C921-A63B-A35E-C239F3EACE57}"/>
                </a:ext>
              </a:extLst>
            </p:cNvPr>
            <p:cNvSpPr txBox="1"/>
            <p:nvPr/>
          </p:nvSpPr>
          <p:spPr>
            <a:xfrm>
              <a:off x="3635390" y="4902385"/>
              <a:ext cx="38070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v1</a:t>
              </a:r>
            </a:p>
            <a:p>
              <a:r>
                <a:rPr lang="en-US" altLang="ko-KR" sz="1400" dirty="0"/>
                <a:t>v</a:t>
              </a:r>
              <a:r>
                <a:rPr lang="ko-KR" altLang="en-US" sz="1400" dirty="0"/>
                <a:t>2</a:t>
              </a:r>
              <a:endParaRPr lang="en-US" altLang="ko-KR" sz="1400" dirty="0"/>
            </a:p>
            <a:p>
              <a:r>
                <a:rPr lang="en-US" altLang="ko-KR" sz="1400" dirty="0"/>
                <a:t>v</a:t>
              </a:r>
              <a:r>
                <a:rPr lang="ko-KR" altLang="en-US" sz="1400" dirty="0"/>
                <a:t>3</a:t>
              </a:r>
              <a:endParaRPr lang="en-US" altLang="ko-KR" sz="1400" dirty="0"/>
            </a:p>
            <a:p>
              <a:r>
                <a:rPr lang="en-US" altLang="ko-KR" sz="1400" dirty="0"/>
                <a:t>v</a:t>
              </a:r>
              <a:r>
                <a:rPr lang="ko-KR" altLang="en-US" sz="1400" dirty="0"/>
                <a:t>4 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E376AC-5E8B-90B1-7CAF-AA2F40252FAA}"/>
                </a:ext>
              </a:extLst>
            </p:cNvPr>
            <p:cNvGrpSpPr/>
            <p:nvPr/>
          </p:nvGrpSpPr>
          <p:grpSpPr>
            <a:xfrm>
              <a:off x="1033127" y="4923187"/>
              <a:ext cx="2194768" cy="954109"/>
              <a:chOff x="4158288" y="3476603"/>
              <a:chExt cx="2158711" cy="9541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151711-518E-63EB-F5F6-7222A8A42A8C}"/>
                  </a:ext>
                </a:extLst>
              </p:cNvPr>
              <p:cNvSpPr txBox="1"/>
              <p:nvPr/>
            </p:nvSpPr>
            <p:spPr>
              <a:xfrm>
                <a:off x="4158288" y="3476605"/>
                <a:ext cx="215871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i="0" dirty="0">
                    <a:effectLst/>
                    <a:latin typeface="Söhne Mono"/>
                  </a:rPr>
                  <a:t> </a:t>
                </a:r>
                <a:r>
                  <a:rPr lang="en-US" altLang="ko-KR" sz="1400" dirty="0">
                    <a:latin typeface="Söhne Mono"/>
                  </a:rPr>
                  <a:t>m</a:t>
                </a:r>
                <a:r>
                  <a:rPr lang="en-US" altLang="ko-KR" sz="1400" b="0" i="0" dirty="0">
                    <a:effectLst/>
                    <a:latin typeface="Söhne Mono"/>
                  </a:rPr>
                  <a:t>11 m12 m13 m14 </a:t>
                </a:r>
              </a:p>
              <a:p>
                <a:r>
                  <a:rPr lang="en-US" altLang="ko-KR" sz="1400" b="0" i="0" dirty="0">
                    <a:effectLst/>
                    <a:latin typeface="Söhne Mono"/>
                  </a:rPr>
                  <a:t> m21 m22 m23 m24</a:t>
                </a:r>
              </a:p>
              <a:p>
                <a:r>
                  <a:rPr lang="en-US" altLang="ko-KR" sz="1400" b="0" i="0" dirty="0">
                    <a:effectLst/>
                    <a:latin typeface="Söhne Mono"/>
                  </a:rPr>
                  <a:t> m31 m32 m33 m34 </a:t>
                </a:r>
              </a:p>
              <a:p>
                <a:r>
                  <a:rPr lang="en-US" altLang="ko-KR" sz="1400" b="0" i="0" dirty="0">
                    <a:effectLst/>
                    <a:latin typeface="Söhne Mono"/>
                  </a:rPr>
                  <a:t> m41 m42 m43 m44 </a:t>
                </a:r>
                <a:endParaRPr lang="ko-KR" altLang="en-US" sz="1400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D4A82FB-AD89-650C-C5BB-066CED2FC1D8}"/>
                  </a:ext>
                </a:extLst>
              </p:cNvPr>
              <p:cNvGrpSpPr/>
              <p:nvPr/>
            </p:nvGrpSpPr>
            <p:grpSpPr>
              <a:xfrm>
                <a:off x="4275866" y="3476603"/>
                <a:ext cx="1438401" cy="954108"/>
                <a:chOff x="4275866" y="3476603"/>
                <a:chExt cx="1438401" cy="95410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15D03A7-0F81-5A6B-F818-BBFC83C109F2}"/>
                    </a:ext>
                  </a:extLst>
                </p:cNvPr>
                <p:cNvSpPr/>
                <p:nvPr/>
              </p:nvSpPr>
              <p:spPr>
                <a:xfrm>
                  <a:off x="4275866" y="3476604"/>
                  <a:ext cx="345690" cy="95410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4F08EF6-D148-6E1C-055A-408BF8EF3018}"/>
                    </a:ext>
                  </a:extLst>
                </p:cNvPr>
                <p:cNvSpPr/>
                <p:nvPr/>
              </p:nvSpPr>
              <p:spPr>
                <a:xfrm>
                  <a:off x="4620515" y="3476603"/>
                  <a:ext cx="360558" cy="95410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1AC3327-2965-3FC8-2602-7084E2C26915}"/>
                    </a:ext>
                  </a:extLst>
                </p:cNvPr>
                <p:cNvSpPr/>
                <p:nvPr/>
              </p:nvSpPr>
              <p:spPr>
                <a:xfrm>
                  <a:off x="4982055" y="3476605"/>
                  <a:ext cx="351504" cy="95410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0A2750E-4DF7-1259-86E5-84EC9511853F}"/>
                    </a:ext>
                  </a:extLst>
                </p:cNvPr>
                <p:cNvSpPr/>
                <p:nvPr/>
              </p:nvSpPr>
              <p:spPr>
                <a:xfrm>
                  <a:off x="5333559" y="3476603"/>
                  <a:ext cx="380708" cy="95410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4CFD8-0461-99E6-EF99-12059612243A}"/>
                </a:ext>
              </a:extLst>
            </p:cNvPr>
            <p:cNvSpPr txBox="1"/>
            <p:nvPr/>
          </p:nvSpPr>
          <p:spPr>
            <a:xfrm>
              <a:off x="3059978" y="5227334"/>
              <a:ext cx="343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* </a:t>
              </a:r>
              <a:endParaRPr lang="ko-KR" alt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71102D7-BA6B-3E4E-E832-61058D3695FC}"/>
              </a:ext>
            </a:extLst>
          </p:cNvPr>
          <p:cNvSpPr txBox="1"/>
          <p:nvPr/>
        </p:nvSpPr>
        <p:spPr>
          <a:xfrm>
            <a:off x="6683731" y="3693127"/>
            <a:ext cx="5000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sz="1400" dirty="0"/>
              <a:t>v</a:t>
            </a:r>
            <a:r>
              <a:rPr lang="ko-KR" altLang="en-US" sz="1400" dirty="0"/>
              <a:t>1</a:t>
            </a:r>
            <a:r>
              <a:rPr lang="en-US" altLang="ko-KR" sz="1400" dirty="0"/>
              <a:t>`</a:t>
            </a:r>
            <a:r>
              <a:rPr lang="ko-KR" altLang="en-US" sz="1400" dirty="0"/>
              <a:t> = (</a:t>
            </a:r>
            <a:r>
              <a:rPr lang="en-US" altLang="ko-KR" sz="1400" dirty="0"/>
              <a:t>v</a:t>
            </a:r>
            <a:r>
              <a:rPr lang="ko-KR" altLang="en-US" sz="1400" dirty="0"/>
              <a:t>1 * </a:t>
            </a:r>
            <a:r>
              <a:rPr lang="en-US" altLang="ko-KR" sz="1400" dirty="0"/>
              <a:t>m</a:t>
            </a:r>
            <a:r>
              <a:rPr lang="ko-KR" altLang="en-US" sz="1400" dirty="0"/>
              <a:t>11) + (</a:t>
            </a:r>
            <a:r>
              <a:rPr lang="en-US" altLang="ko-KR" sz="1400" dirty="0"/>
              <a:t>v</a:t>
            </a:r>
            <a:r>
              <a:rPr lang="ko-KR" altLang="en-US" sz="1400" dirty="0"/>
              <a:t>2 * </a:t>
            </a:r>
            <a:r>
              <a:rPr lang="en-US" altLang="ko-KR" sz="1400" dirty="0"/>
              <a:t>m</a:t>
            </a:r>
            <a:r>
              <a:rPr lang="ko-KR" altLang="en-US" sz="1400" dirty="0"/>
              <a:t>21) + (</a:t>
            </a:r>
            <a:r>
              <a:rPr lang="en-US" altLang="ko-KR" sz="1400" dirty="0"/>
              <a:t>v</a:t>
            </a:r>
            <a:r>
              <a:rPr lang="ko-KR" altLang="en-US" sz="1400" dirty="0"/>
              <a:t>3 * </a:t>
            </a:r>
            <a:r>
              <a:rPr lang="en-US" altLang="ko-KR" sz="1400" dirty="0"/>
              <a:t>m</a:t>
            </a:r>
            <a:r>
              <a:rPr lang="ko-KR" altLang="en-US" sz="1400" dirty="0"/>
              <a:t>31) + (</a:t>
            </a:r>
            <a:r>
              <a:rPr lang="en-US" altLang="ko-KR" sz="1400" dirty="0"/>
              <a:t>v</a:t>
            </a:r>
            <a:r>
              <a:rPr lang="ko-KR" altLang="en-US" sz="1400" dirty="0"/>
              <a:t>4 * </a:t>
            </a:r>
            <a:r>
              <a:rPr lang="en-US" altLang="ko-KR" sz="1400" dirty="0"/>
              <a:t>m</a:t>
            </a:r>
            <a:r>
              <a:rPr lang="ko-KR" altLang="en-US" sz="1400" dirty="0"/>
              <a:t>41)</a:t>
            </a:r>
            <a:endParaRPr lang="en-US" altLang="ko-KR" sz="1400" dirty="0"/>
          </a:p>
          <a:p>
            <a:r>
              <a:rPr lang="en-US" altLang="ko-KR" sz="1400" dirty="0"/>
              <a:t>  v2`</a:t>
            </a:r>
            <a:r>
              <a:rPr lang="ko-KR" altLang="en-US" sz="1400" dirty="0"/>
              <a:t> = (</a:t>
            </a:r>
            <a:r>
              <a:rPr lang="en-US" altLang="ko-KR" sz="1400" dirty="0"/>
              <a:t>v</a:t>
            </a:r>
            <a:r>
              <a:rPr lang="ko-KR" altLang="en-US" sz="1400" dirty="0"/>
              <a:t>1 * </a:t>
            </a:r>
            <a:r>
              <a:rPr lang="en-US" altLang="ko-KR" sz="1400" dirty="0"/>
              <a:t>m12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2 * </a:t>
            </a:r>
            <a:r>
              <a:rPr lang="en-US" altLang="ko-KR" sz="1400" dirty="0"/>
              <a:t>m</a:t>
            </a:r>
            <a:r>
              <a:rPr lang="ko-KR" altLang="en-US" sz="1400" dirty="0"/>
              <a:t>2</a:t>
            </a:r>
            <a:r>
              <a:rPr lang="en-US" altLang="ko-KR" sz="1400" dirty="0"/>
              <a:t>2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3 * </a:t>
            </a:r>
            <a:r>
              <a:rPr lang="en-US" altLang="ko-KR" sz="1400" dirty="0"/>
              <a:t>m</a:t>
            </a:r>
            <a:r>
              <a:rPr lang="ko-KR" altLang="en-US" sz="1400" dirty="0"/>
              <a:t>3</a:t>
            </a:r>
            <a:r>
              <a:rPr lang="en-US" altLang="ko-KR" sz="1400" dirty="0"/>
              <a:t>2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4 * </a:t>
            </a:r>
            <a:r>
              <a:rPr lang="en-US" altLang="ko-KR" sz="1400" dirty="0"/>
              <a:t>m</a:t>
            </a:r>
            <a:r>
              <a:rPr lang="ko-KR" altLang="en-US" sz="1400" dirty="0"/>
              <a:t>4</a:t>
            </a:r>
            <a:r>
              <a:rPr lang="en-US" altLang="ko-KR" sz="1400" dirty="0"/>
              <a:t>2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v3`</a:t>
            </a:r>
            <a:r>
              <a:rPr lang="ko-KR" altLang="en-US" sz="1400" dirty="0"/>
              <a:t> = (</a:t>
            </a:r>
            <a:r>
              <a:rPr lang="en-US" altLang="ko-KR" sz="1400" dirty="0"/>
              <a:t>v</a:t>
            </a:r>
            <a:r>
              <a:rPr lang="ko-KR" altLang="en-US" sz="1400" dirty="0"/>
              <a:t>1 * </a:t>
            </a:r>
            <a:r>
              <a:rPr lang="en-US" altLang="ko-KR" sz="1400" dirty="0"/>
              <a:t>m</a:t>
            </a:r>
            <a:r>
              <a:rPr lang="ko-KR" altLang="en-US" sz="1400" dirty="0"/>
              <a:t>1</a:t>
            </a:r>
            <a:r>
              <a:rPr lang="en-US" altLang="ko-KR" sz="1400" dirty="0"/>
              <a:t>3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2 * </a:t>
            </a:r>
            <a:r>
              <a:rPr lang="en-US" altLang="ko-KR" sz="1400" dirty="0"/>
              <a:t>m23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3 * </a:t>
            </a:r>
            <a:r>
              <a:rPr lang="en-US" altLang="ko-KR" sz="1400" dirty="0"/>
              <a:t>m</a:t>
            </a:r>
            <a:r>
              <a:rPr lang="ko-KR" altLang="en-US" sz="1400" dirty="0"/>
              <a:t>3</a:t>
            </a:r>
            <a:r>
              <a:rPr lang="en-US" altLang="ko-KR" sz="1400" dirty="0"/>
              <a:t>3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4 * </a:t>
            </a:r>
            <a:r>
              <a:rPr lang="en-US" altLang="ko-KR" sz="1400" dirty="0"/>
              <a:t>m</a:t>
            </a:r>
            <a:r>
              <a:rPr lang="ko-KR" altLang="en-US" sz="1400" dirty="0"/>
              <a:t>4</a:t>
            </a:r>
            <a:r>
              <a:rPr lang="en-US" altLang="ko-KR" sz="1400" dirty="0"/>
              <a:t>3</a:t>
            </a:r>
            <a:r>
              <a:rPr lang="ko-KR" altLang="en-US" sz="1400" dirty="0"/>
              <a:t>)</a:t>
            </a:r>
            <a:endParaRPr lang="en-US" altLang="ko-KR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v4`</a:t>
            </a:r>
            <a:r>
              <a:rPr lang="ko-KR" altLang="en-US" sz="1400" dirty="0"/>
              <a:t> = (</a:t>
            </a:r>
            <a:r>
              <a:rPr lang="en-US" altLang="ko-KR" sz="1400" dirty="0"/>
              <a:t>v</a:t>
            </a:r>
            <a:r>
              <a:rPr lang="ko-KR" altLang="en-US" sz="1400" dirty="0"/>
              <a:t>1 * </a:t>
            </a:r>
            <a:r>
              <a:rPr lang="en-US" altLang="ko-KR" sz="1400" dirty="0"/>
              <a:t>m</a:t>
            </a:r>
            <a:r>
              <a:rPr lang="ko-KR" altLang="en-US" sz="1400" dirty="0"/>
              <a:t>1</a:t>
            </a:r>
            <a:r>
              <a:rPr lang="en-US" altLang="ko-KR" sz="1400" dirty="0"/>
              <a:t>4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2 * </a:t>
            </a:r>
            <a:r>
              <a:rPr lang="en-US" altLang="ko-KR" sz="1400" dirty="0"/>
              <a:t>m</a:t>
            </a:r>
            <a:r>
              <a:rPr lang="ko-KR" altLang="en-US" sz="1400" dirty="0"/>
              <a:t>2</a:t>
            </a:r>
            <a:r>
              <a:rPr lang="en-US" altLang="ko-KR" sz="1400" dirty="0"/>
              <a:t>4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3 * </a:t>
            </a:r>
            <a:r>
              <a:rPr lang="en-US" altLang="ko-KR" sz="1400" dirty="0"/>
              <a:t>m</a:t>
            </a:r>
            <a:r>
              <a:rPr lang="ko-KR" altLang="en-US" sz="1400" dirty="0"/>
              <a:t>3</a:t>
            </a:r>
            <a:r>
              <a:rPr lang="en-US" altLang="ko-KR" sz="1400" dirty="0"/>
              <a:t>4</a:t>
            </a:r>
            <a:r>
              <a:rPr lang="ko-KR" altLang="en-US" sz="1400" dirty="0"/>
              <a:t>) + (</a:t>
            </a:r>
            <a:r>
              <a:rPr lang="en-US" altLang="ko-KR" sz="1400" dirty="0"/>
              <a:t>v</a:t>
            </a:r>
            <a:r>
              <a:rPr lang="ko-KR" altLang="en-US" sz="1400" dirty="0"/>
              <a:t>4 * </a:t>
            </a:r>
            <a:r>
              <a:rPr lang="en-US" altLang="ko-KR" sz="1400" dirty="0"/>
              <a:t>m</a:t>
            </a:r>
            <a:r>
              <a:rPr lang="ko-KR" altLang="en-US" sz="1400" dirty="0"/>
              <a:t>4</a:t>
            </a:r>
            <a:r>
              <a:rPr lang="en-US" altLang="ko-KR" sz="1400" dirty="0"/>
              <a:t>4</a:t>
            </a:r>
            <a:r>
              <a:rPr lang="ko-KR" altLang="en-US" sz="1400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086458-D375-7C80-075C-0D20A3C9E03B}"/>
              </a:ext>
            </a:extLst>
          </p:cNvPr>
          <p:cNvGrpSpPr/>
          <p:nvPr/>
        </p:nvGrpSpPr>
        <p:grpSpPr>
          <a:xfrm>
            <a:off x="838200" y="3723906"/>
            <a:ext cx="4670071" cy="1100771"/>
            <a:chOff x="838200" y="3252480"/>
            <a:chExt cx="4670071" cy="11007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AB96272-4291-6B43-45FC-540DDCE26092}"/>
                </a:ext>
              </a:extLst>
            </p:cNvPr>
            <p:cNvGrpSpPr/>
            <p:nvPr/>
          </p:nvGrpSpPr>
          <p:grpSpPr>
            <a:xfrm>
              <a:off x="838200" y="3252480"/>
              <a:ext cx="4670071" cy="954109"/>
              <a:chOff x="1033127" y="2618633"/>
              <a:chExt cx="4670071" cy="95410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B30AF6-51E7-A574-1F47-C8B0EE60358D}"/>
                  </a:ext>
                </a:extLst>
              </p:cNvPr>
              <p:cNvSpPr txBox="1"/>
              <p:nvPr/>
            </p:nvSpPr>
            <p:spPr>
              <a:xfrm>
                <a:off x="2280030" y="2618635"/>
                <a:ext cx="215871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i="0" dirty="0">
                    <a:effectLst/>
                    <a:latin typeface="Söhne Mono"/>
                  </a:rPr>
                  <a:t> </a:t>
                </a:r>
                <a:r>
                  <a:rPr lang="en-US" altLang="ko-KR" sz="1400" dirty="0">
                    <a:latin typeface="Söhne Mono"/>
                  </a:rPr>
                  <a:t>m</a:t>
                </a:r>
                <a:r>
                  <a:rPr lang="en-US" altLang="ko-KR" sz="1400" b="0" i="0" dirty="0">
                    <a:effectLst/>
                    <a:latin typeface="Söhne Mono"/>
                  </a:rPr>
                  <a:t>11 m12 m13 m14 </a:t>
                </a:r>
              </a:p>
              <a:p>
                <a:r>
                  <a:rPr lang="en-US" altLang="ko-KR" sz="1400" b="0" i="0" dirty="0">
                    <a:effectLst/>
                    <a:latin typeface="Söhne Mono"/>
                  </a:rPr>
                  <a:t> m21 m22 m23 m24</a:t>
                </a:r>
              </a:p>
              <a:p>
                <a:r>
                  <a:rPr lang="en-US" altLang="ko-KR" sz="1400" b="0" i="0" dirty="0">
                    <a:effectLst/>
                    <a:latin typeface="Söhne Mono"/>
                  </a:rPr>
                  <a:t> m31 m32 m33 m34 </a:t>
                </a:r>
              </a:p>
              <a:p>
                <a:r>
                  <a:rPr lang="en-US" altLang="ko-KR" sz="1400" b="0" i="0" dirty="0">
                    <a:effectLst/>
                    <a:latin typeface="Söhne Mono"/>
                  </a:rPr>
                  <a:t> m41 m42 m43 m44 </a:t>
                </a:r>
                <a:endParaRPr lang="ko-KR" altLang="en-US" sz="14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E62CC8-68AC-3E35-79EC-431905FE0BC2}"/>
                  </a:ext>
                </a:extLst>
              </p:cNvPr>
              <p:cNvSpPr txBox="1"/>
              <p:nvPr/>
            </p:nvSpPr>
            <p:spPr>
              <a:xfrm>
                <a:off x="4162761" y="2882640"/>
                <a:ext cx="15404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= 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v</a:t>
                </a:r>
                <a:r>
                  <a:rPr lang="ko-KR" altLang="en-US" sz="1400" dirty="0"/>
                  <a:t>1</a:t>
                </a:r>
                <a:r>
                  <a:rPr lang="en-US" altLang="ko-KR" sz="1400" dirty="0"/>
                  <a:t>`,v</a:t>
                </a:r>
                <a:r>
                  <a:rPr lang="ko-KR" altLang="en-US" sz="1400" dirty="0"/>
                  <a:t>2</a:t>
                </a:r>
                <a:r>
                  <a:rPr lang="en-US" altLang="ko-KR" sz="1400" dirty="0"/>
                  <a:t>`,v</a:t>
                </a:r>
                <a:r>
                  <a:rPr lang="ko-KR" altLang="en-US" sz="1400" dirty="0"/>
                  <a:t>3</a:t>
                </a:r>
                <a:r>
                  <a:rPr lang="en-US" altLang="ko-KR" sz="1400" dirty="0"/>
                  <a:t>`,v4`</a:t>
                </a:r>
                <a:endParaRPr lang="ko-KR" altLang="en-US" sz="14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BFD40C-AC47-0FA0-F786-1EDF29AA4625}"/>
                  </a:ext>
                </a:extLst>
              </p:cNvPr>
              <p:cNvSpPr txBox="1"/>
              <p:nvPr/>
            </p:nvSpPr>
            <p:spPr>
              <a:xfrm>
                <a:off x="1033127" y="2870923"/>
                <a:ext cx="14397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/>
                  <a:t> </a:t>
                </a:r>
                <a:r>
                  <a:rPr lang="en-US" altLang="ko-KR" sz="1400" dirty="0"/>
                  <a:t>v1,v</a:t>
                </a:r>
                <a:r>
                  <a:rPr lang="ko-KR" altLang="en-US" sz="1400" dirty="0"/>
                  <a:t>2</a:t>
                </a:r>
                <a:r>
                  <a:rPr lang="en-US" altLang="ko-KR" sz="1400" dirty="0"/>
                  <a:t>,v</a:t>
                </a:r>
                <a:r>
                  <a:rPr lang="ko-KR" altLang="en-US" sz="1400" dirty="0"/>
                  <a:t>3</a:t>
                </a:r>
                <a:r>
                  <a:rPr lang="en-US" altLang="ko-KR" sz="1400" dirty="0"/>
                  <a:t>,v</a:t>
                </a:r>
                <a:r>
                  <a:rPr lang="ko-KR" altLang="en-US" sz="1400" dirty="0"/>
                  <a:t>4   </a:t>
                </a:r>
                <a:r>
                  <a:rPr lang="en-US" altLang="ko-KR" sz="1400" dirty="0"/>
                  <a:t>*</a:t>
                </a:r>
                <a:endParaRPr lang="ko-KR" altLang="en-US" sz="14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95E588D-4C1D-687C-AEA5-0942D4189E86}"/>
                  </a:ext>
                </a:extLst>
              </p:cNvPr>
              <p:cNvSpPr/>
              <p:nvPr/>
            </p:nvSpPr>
            <p:spPr>
              <a:xfrm>
                <a:off x="2397608" y="2618634"/>
                <a:ext cx="345690" cy="9541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1CF6E3C-137A-0FBD-5401-F14576620A98}"/>
                  </a:ext>
                </a:extLst>
              </p:cNvPr>
              <p:cNvSpPr/>
              <p:nvPr/>
            </p:nvSpPr>
            <p:spPr>
              <a:xfrm>
                <a:off x="2742257" y="2618633"/>
                <a:ext cx="360558" cy="9541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9F4FAD5-28DA-49E7-0B53-30DACA4DF7D8}"/>
                  </a:ext>
                </a:extLst>
              </p:cNvPr>
              <p:cNvSpPr/>
              <p:nvPr/>
            </p:nvSpPr>
            <p:spPr>
              <a:xfrm>
                <a:off x="3103797" y="2618635"/>
                <a:ext cx="351504" cy="9541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5A9B2A9-B871-7F6C-316E-B287DBC421CC}"/>
                  </a:ext>
                </a:extLst>
              </p:cNvPr>
              <p:cNvSpPr/>
              <p:nvPr/>
            </p:nvSpPr>
            <p:spPr>
              <a:xfrm>
                <a:off x="3455301" y="2618633"/>
                <a:ext cx="380708" cy="9541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B3AC71A-32F3-EFB0-70FA-40E453B85C83}"/>
                    </a:ext>
                  </a:extLst>
                </p14:cNvPr>
                <p14:cNvContentPartPr/>
                <p14:nvPr/>
              </p14:nvContentPartPr>
              <p14:xfrm>
                <a:off x="1053782" y="3363611"/>
                <a:ext cx="1331280" cy="9896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B3AC71A-32F3-EFB0-70FA-40E453B85C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9462" y="3359291"/>
                  <a:ext cx="1339920" cy="9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2020855-4E63-4623-78A2-EFDDC7669AEF}"/>
                  </a:ext>
                </a:extLst>
              </p14:cNvPr>
              <p14:cNvContentPartPr/>
              <p14:nvPr/>
            </p14:nvContentPartPr>
            <p14:xfrm>
              <a:off x="1012742" y="5581345"/>
              <a:ext cx="2716560" cy="10036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2020855-4E63-4623-78A2-EFDDC7669A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421" y="5577025"/>
                <a:ext cx="2725201" cy="10123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BB72994D-4FE2-1637-89CA-6501211AE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445" y="842444"/>
            <a:ext cx="3936840" cy="2288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A6A99-8C84-F1F4-FFCC-D33BEB186B31}"/>
              </a:ext>
            </a:extLst>
          </p:cNvPr>
          <p:cNvSpPr txBox="1"/>
          <p:nvPr/>
        </p:nvSpPr>
        <p:spPr>
          <a:xfrm>
            <a:off x="418053" y="1617151"/>
            <a:ext cx="516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 </a:t>
            </a:r>
            <a:r>
              <a:rPr lang="ko-KR" altLang="en-US" dirty="0"/>
              <a:t>위치에 따라 메모리를 다르게 해석한다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E9468-499F-8821-DCBE-FE662BCC41DD}"/>
              </a:ext>
            </a:extLst>
          </p:cNvPr>
          <p:cNvSpPr txBox="1"/>
          <p:nvPr/>
        </p:nvSpPr>
        <p:spPr>
          <a:xfrm>
            <a:off x="1425550" y="3332127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열</a:t>
            </a:r>
            <a:r>
              <a:rPr lang="en-US" altLang="ko-KR" sz="1400" dirty="0"/>
              <a:t>(column)</a:t>
            </a:r>
            <a:r>
              <a:rPr lang="ko-KR" altLang="en-US" sz="1400" dirty="0"/>
              <a:t> 우선 저장된 데이터로 판단한다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A934-1C4F-95B2-C4C9-613819118850}"/>
              </a:ext>
            </a:extLst>
          </p:cNvPr>
          <p:cNvSpPr txBox="1"/>
          <p:nvPr/>
        </p:nvSpPr>
        <p:spPr>
          <a:xfrm>
            <a:off x="1425549" y="5196083"/>
            <a:ext cx="339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행</a:t>
            </a:r>
            <a:r>
              <a:rPr lang="en-US" altLang="ko-KR" sz="1400" dirty="0"/>
              <a:t>(row)</a:t>
            </a:r>
            <a:r>
              <a:rPr lang="ko-KR" altLang="en-US" sz="1400" dirty="0"/>
              <a:t> 우선 저장된 데이터로 판단한다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922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7B636-671F-7A0B-2AEE-90FAE5C9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노말맵</a:t>
            </a:r>
            <a:r>
              <a:rPr lang="ko-KR" altLang="en-US" dirty="0"/>
              <a:t> 적용 전 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3E2803-802C-2DC6-58F0-9ABF2620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52" y="1535952"/>
            <a:ext cx="4796454" cy="47006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3914C8-719D-4F3A-04C3-635FF5A1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24" y="1535952"/>
            <a:ext cx="4796454" cy="4686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1121A7-16F2-2660-E6F3-9B0119B2530F}"/>
              </a:ext>
            </a:extLst>
          </p:cNvPr>
          <p:cNvSpPr txBox="1"/>
          <p:nvPr/>
        </p:nvSpPr>
        <p:spPr>
          <a:xfrm>
            <a:off x="1374588" y="638884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블린</a:t>
            </a:r>
            <a:r>
              <a:rPr lang="ko-KR" altLang="en-US" dirty="0"/>
              <a:t> 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1F6A-BB2C-2E12-D0C1-D291653BA45C}"/>
              </a:ext>
            </a:extLst>
          </p:cNvPr>
          <p:cNvSpPr txBox="1"/>
          <p:nvPr/>
        </p:nvSpPr>
        <p:spPr>
          <a:xfrm>
            <a:off x="6780304" y="6373345"/>
            <a:ext cx="425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en-US" altLang="ko-KR" dirty="0"/>
              <a:t>+ </a:t>
            </a:r>
            <a:r>
              <a:rPr lang="en-US" altLang="ko-KR" dirty="0" err="1"/>
              <a:t>NormalMap</a:t>
            </a:r>
            <a:r>
              <a:rPr lang="en-US" altLang="ko-KR" dirty="0"/>
              <a:t> (</a:t>
            </a:r>
            <a:r>
              <a:rPr lang="ko-KR" altLang="en-US" dirty="0"/>
              <a:t>실행파일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63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85290-C3D6-F749-0FEE-EF7ED61A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3DB8F-25D7-AC0A-4832-02B2D6055C75}"/>
              </a:ext>
            </a:extLst>
          </p:cNvPr>
          <p:cNvSpPr txBox="1"/>
          <p:nvPr/>
        </p:nvSpPr>
        <p:spPr>
          <a:xfrm>
            <a:off x="205321" y="1547387"/>
            <a:ext cx="120828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Vertex Format</a:t>
            </a:r>
            <a:r>
              <a:rPr lang="ko-KR" altLang="en-US" dirty="0"/>
              <a:t>을 </a:t>
            </a:r>
            <a:r>
              <a:rPr lang="en-US" altLang="ko-KR" dirty="0"/>
              <a:t>3D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텍스처좌표</a:t>
            </a:r>
            <a:r>
              <a:rPr lang="en-US" altLang="ko-KR" dirty="0"/>
              <a:t>,T B N </a:t>
            </a:r>
            <a:r>
              <a:rPr lang="ko-KR" altLang="en-US" dirty="0"/>
              <a:t>벡터 로</a:t>
            </a:r>
            <a:r>
              <a:rPr lang="en-US" altLang="ko-KR" dirty="0"/>
              <a:t> </a:t>
            </a:r>
            <a:r>
              <a:rPr lang="ko-KR" altLang="en-US" dirty="0"/>
              <a:t>구성합니다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추가 </a:t>
            </a:r>
            <a:r>
              <a:rPr lang="en-US" altLang="ko-KR" dirty="0"/>
              <a:t>Normal Texture</a:t>
            </a:r>
            <a:r>
              <a:rPr lang="ko-KR" altLang="en-US" dirty="0"/>
              <a:t>를 </a:t>
            </a:r>
            <a:r>
              <a:rPr lang="en-US" altLang="ko-KR" dirty="0" err="1"/>
              <a:t>PixelShader</a:t>
            </a:r>
            <a:r>
              <a:rPr lang="ko-KR" altLang="en-US" dirty="0"/>
              <a:t>에서 사용할 수 있도록 </a:t>
            </a:r>
            <a:r>
              <a:rPr lang="en-US" altLang="ko-KR" dirty="0"/>
              <a:t>C++</a:t>
            </a:r>
            <a:r>
              <a:rPr lang="ko-KR" altLang="en-US" dirty="0"/>
              <a:t>에</a:t>
            </a:r>
            <a:r>
              <a:rPr lang="en-US" altLang="ko-KR" dirty="0"/>
              <a:t> SRV ,</a:t>
            </a:r>
            <a:r>
              <a:rPr lang="ko-KR" altLang="en-US" dirty="0"/>
              <a:t> </a:t>
            </a:r>
            <a:r>
              <a:rPr lang="en-US" altLang="ko-KR" dirty="0"/>
              <a:t>HLSL</a:t>
            </a:r>
            <a:r>
              <a:rPr lang="ko-KR" altLang="en-US" dirty="0"/>
              <a:t>에 </a:t>
            </a:r>
            <a:r>
              <a:rPr lang="en-US" altLang="ko-KR" sz="1800" dirty="0">
                <a:latin typeface="Cascadia Mono" panose="020B0609020000020004" pitchFamily="49" charset="0"/>
              </a:rPr>
              <a:t>Texture2D </a:t>
            </a:r>
            <a:r>
              <a:rPr lang="ko-KR" altLang="en-US" sz="1800" dirty="0">
                <a:latin typeface="Cascadia Mono" panose="020B0609020000020004" pitchFamily="49" charset="0"/>
              </a:rPr>
              <a:t>를 추가합니다</a:t>
            </a:r>
            <a:r>
              <a:rPr lang="en-US" altLang="ko-KR" sz="1800" dirty="0">
                <a:latin typeface="Cascadia Mono" panose="020B0609020000020004" pitchFamily="49" charset="0"/>
              </a:rPr>
              <a:t>.</a:t>
            </a:r>
          </a:p>
          <a:p>
            <a:r>
              <a:rPr lang="en-US" altLang="ko-KR" dirty="0"/>
              <a:t>3. Diffuse Texture, Normal Texture </a:t>
            </a:r>
            <a:r>
              <a:rPr lang="ko-KR" altLang="en-US" dirty="0"/>
              <a:t>를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추가 </a:t>
            </a:r>
            <a:r>
              <a:rPr lang="en-US" altLang="ko-KR" dirty="0"/>
              <a:t>Specular Texture</a:t>
            </a:r>
            <a:r>
              <a:rPr lang="ko-KR" altLang="en-US" dirty="0"/>
              <a:t>를 </a:t>
            </a:r>
            <a:r>
              <a:rPr lang="en-US" altLang="ko-KR" dirty="0" err="1"/>
              <a:t>PixelShader</a:t>
            </a:r>
            <a:r>
              <a:rPr lang="ko-KR" altLang="en-US" dirty="0"/>
              <a:t>에서 사용할 수 있도록 </a:t>
            </a:r>
            <a:r>
              <a:rPr lang="en-US" altLang="ko-KR" dirty="0"/>
              <a:t>C++</a:t>
            </a:r>
            <a:r>
              <a:rPr lang="ko-KR" altLang="en-US" dirty="0"/>
              <a:t>에</a:t>
            </a:r>
            <a:r>
              <a:rPr lang="en-US" altLang="ko-KR" dirty="0"/>
              <a:t> SRV ,</a:t>
            </a:r>
            <a:r>
              <a:rPr lang="ko-KR" altLang="en-US" dirty="0"/>
              <a:t> </a:t>
            </a:r>
            <a:r>
              <a:rPr lang="en-US" altLang="ko-KR" dirty="0"/>
              <a:t>HLSL</a:t>
            </a:r>
            <a:r>
              <a:rPr lang="ko-KR" altLang="en-US" dirty="0"/>
              <a:t>에 </a:t>
            </a:r>
            <a:r>
              <a:rPr lang="en-US" altLang="ko-KR" sz="1800" dirty="0">
                <a:latin typeface="Cascadia Mono" panose="020B0609020000020004" pitchFamily="49" charset="0"/>
              </a:rPr>
              <a:t>Texture2D </a:t>
            </a:r>
            <a:r>
              <a:rPr lang="ko-KR" altLang="en-US" sz="1800" dirty="0">
                <a:latin typeface="Cascadia Mono" panose="020B0609020000020004" pitchFamily="49" charset="0"/>
              </a:rPr>
              <a:t>를 추가합니다</a:t>
            </a:r>
            <a:r>
              <a:rPr lang="en-US" altLang="ko-KR" sz="1800" dirty="0">
                <a:latin typeface="Cascadia Mono" panose="020B0609020000020004" pitchFamily="49" charset="0"/>
              </a:rPr>
              <a:t>.</a:t>
            </a:r>
          </a:p>
          <a:p>
            <a:r>
              <a:rPr lang="en-US" altLang="ko-KR" dirty="0"/>
              <a:t>5. Specular Texture </a:t>
            </a:r>
            <a:r>
              <a:rPr lang="ko-KR" altLang="en-US" dirty="0"/>
              <a:t>를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560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8559</TotalTime>
  <Words>1107</Words>
  <Application>Microsoft Office PowerPoint</Application>
  <PresentationFormat>와이드스크린</PresentationFormat>
  <Paragraphs>132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Söhne Mono</vt:lpstr>
      <vt:lpstr>맑은 고딕</vt:lpstr>
      <vt:lpstr>Arial</vt:lpstr>
      <vt:lpstr>Cascadia Mono</vt:lpstr>
      <vt:lpstr>Courier New</vt:lpstr>
      <vt:lpstr>Office 테마</vt:lpstr>
      <vt:lpstr>Direct3D11 프로그래밍</vt:lpstr>
      <vt:lpstr>학습목표</vt:lpstr>
      <vt:lpstr>High Polygon</vt:lpstr>
      <vt:lpstr>접선공간(Tangent Space)과 데이터</vt:lpstr>
      <vt:lpstr>기저벡터(Basis Vector)</vt:lpstr>
      <vt:lpstr>하나의 면에만 적용해보기</vt:lpstr>
      <vt:lpstr>HLSL mul(x,y)</vt:lpstr>
      <vt:lpstr>노말맵 적용 전 후 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1271</cp:revision>
  <dcterms:created xsi:type="dcterms:W3CDTF">2023-08-01T07:18:03Z</dcterms:created>
  <dcterms:modified xsi:type="dcterms:W3CDTF">2024-10-03T19:57:51Z</dcterms:modified>
</cp:coreProperties>
</file>